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2" r:id="rId25"/>
    <p:sldId id="279" r:id="rId26"/>
  </p:sldIdLst>
  <p:sldSz cx="9144000" cy="5143500" type="screen16x9"/>
  <p:notesSz cx="6858000" cy="9144000"/>
  <p:embeddedFontLst>
    <p:embeddedFont>
      <p:font typeface="Nunito" panose="020B0604020202020204" charset="0"/>
      <p:regular r:id="rId28"/>
      <p:bold r:id="rId29"/>
      <p:italic r:id="rId30"/>
      <p:boldItalic r:id="rId31"/>
    </p:embeddedFont>
    <p:embeddedFont>
      <p:font typeface="Open Sans" panose="020B0604020202020204" charset="0"/>
      <p:regular r:id="rId32"/>
      <p:bold r:id="rId33"/>
      <p:italic r:id="rId34"/>
      <p:boldItalic r:id="rId35"/>
    </p:embeddedFont>
    <p:embeddedFont>
      <p:font typeface="PT Sans Narrow"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B43620-840B-4D95-BBA7-4DDDC0B6430E}">
  <a:tblStyle styleId="{66B43620-840B-4D95-BBA7-4DDDC0B643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4" d="100"/>
          <a:sy n="84" d="100"/>
        </p:scale>
        <p:origin x="96"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be3ee4d5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be3ee4d5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We created the age groups as Gen Z, Gen Y, Gen X and Baby Boomers. gen z as they opt to look more easy for other jobs that satisfy the needs; older people tend to stick to the org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be3ee4d5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be3ee4d5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be3ee4d5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be3ee4d5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be3ee4d5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be3ee4d5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a7e7e1573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a7e7e157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be3ee4d5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be3ee4d5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be3ee4d5c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be3ee4d5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be3ee4d5c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be3ee4d5c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a7e7e1573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a7e7e157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a7e7e1573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a7e7e1573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be3ee4d5c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be3ee4d5c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a7c8b542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a7c8b542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a7e7e1573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7a7e7e157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a7e7e1573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a7e7e157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a7e7e1573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a7e7e1573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a7e7e1573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7a7e7e1573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802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a7e7e1573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a7e7e1573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6be3ee4d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6be3ee4d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a7c8b542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a7c8b542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be3ee4d5c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be3ee4d5c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be3ee4d5c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be3ee4d5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a7e7e1573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a7e7e157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be3ee4d5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be3ee4d5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a7e7e1573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a7e7e157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kaggle.com/pavansubhasht/ibm-hr-analytics-attrition-dataset" TargetMode="External"/><Relationship Id="rId7" Type="http://schemas.openxmlformats.org/officeDocument/2006/relationships/hyperlink" Target="https://www.kaggle.com/aljaz91/ibm-s-attrition-tackling-class-imbalance-with-gb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www.kaggle.com/janiobachmann/attrition-in-an-organization-why-workers-quit" TargetMode="External"/><Relationship Id="rId5" Type="http://schemas.openxmlformats.org/officeDocument/2006/relationships/hyperlink" Target="https://www.kaggle.com/vincentlugat/ibm-attrition-analysis-and-prediction" TargetMode="External"/><Relationship Id="rId4" Type="http://schemas.openxmlformats.org/officeDocument/2006/relationships/hyperlink" Target="https://www.kaggle.com/arthurtok/employee-attrition-via-ensemble-tree-based-method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kaggle.com/pavansubhasht/ibm-hr-analytics-attrition-datas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76"/>
            <a:ext cx="7136700" cy="116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t>People Analytics:</a:t>
            </a:r>
            <a:endParaRPr/>
          </a:p>
          <a:p>
            <a:pPr marL="0" lvl="0" indent="0" algn="ctr" rtl="0">
              <a:spcBef>
                <a:spcPts val="0"/>
              </a:spcBef>
              <a:spcAft>
                <a:spcPts val="0"/>
              </a:spcAft>
              <a:buNone/>
            </a:pPr>
            <a:r>
              <a:rPr lang="zh-CN"/>
              <a:t>  Why IBM Workers Quit? </a:t>
            </a:r>
            <a:endParaRPr/>
          </a:p>
        </p:txBody>
      </p:sp>
      <p:sp>
        <p:nvSpPr>
          <p:cNvPr id="67" name="Google Shape;67;p13"/>
          <p:cNvSpPr txBox="1">
            <a:spLocks noGrp="1"/>
          </p:cNvSpPr>
          <p:nvPr>
            <p:ph type="subTitle" idx="1"/>
          </p:nvPr>
        </p:nvSpPr>
        <p:spPr>
          <a:xfrm>
            <a:off x="2162200" y="2921000"/>
            <a:ext cx="55872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1500"/>
              <a:t>Bhawna Gupta, Hua Tu, Mingrui Zhou, Siyang Cheng</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Attrition by Age Groups</a:t>
            </a:r>
            <a:endParaRPr/>
          </a:p>
        </p:txBody>
      </p:sp>
      <p:sp>
        <p:nvSpPr>
          <p:cNvPr id="152" name="Google Shape;152;p22"/>
          <p:cNvSpPr txBox="1">
            <a:spLocks noGrp="1"/>
          </p:cNvSpPr>
          <p:nvPr>
            <p:ph type="body" idx="1"/>
          </p:nvPr>
        </p:nvSpPr>
        <p:spPr>
          <a:xfrm>
            <a:off x="311700" y="1266325"/>
            <a:ext cx="5028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3" name="Google Shape;153;p22"/>
          <p:cNvPicPr preferRelativeResize="0"/>
          <p:nvPr/>
        </p:nvPicPr>
        <p:blipFill>
          <a:blip r:embed="rId3">
            <a:alphaModFix/>
          </a:blip>
          <a:stretch>
            <a:fillRect/>
          </a:stretch>
        </p:blipFill>
        <p:spPr>
          <a:xfrm>
            <a:off x="311700" y="1266325"/>
            <a:ext cx="5077325" cy="3302699"/>
          </a:xfrm>
          <a:prstGeom prst="rect">
            <a:avLst/>
          </a:prstGeom>
          <a:noFill/>
          <a:ln w="9525" cap="flat" cmpd="sng">
            <a:solidFill>
              <a:srgbClr val="D9D9D9"/>
            </a:solidFill>
            <a:prstDash val="solid"/>
            <a:round/>
            <a:headEnd type="none" w="sm" len="sm"/>
            <a:tailEnd type="none" w="sm" len="sm"/>
          </a:ln>
        </p:spPr>
      </p:pic>
      <p:sp>
        <p:nvSpPr>
          <p:cNvPr id="154" name="Google Shape;154;p22"/>
          <p:cNvSpPr/>
          <p:nvPr/>
        </p:nvSpPr>
        <p:spPr>
          <a:xfrm>
            <a:off x="0" y="0"/>
            <a:ext cx="35967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Exploratory Data Analysis on Attrition</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sp>
        <p:nvSpPr>
          <p:cNvPr id="155" name="Google Shape;155;p22"/>
          <p:cNvSpPr txBox="1"/>
          <p:nvPr/>
        </p:nvSpPr>
        <p:spPr>
          <a:xfrm>
            <a:off x="5612800" y="1158650"/>
            <a:ext cx="3266400" cy="38673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Nunito"/>
              <a:buChar char="●"/>
            </a:pPr>
            <a:r>
              <a:rPr lang="zh-CN">
                <a:latin typeface="Nunito"/>
                <a:ea typeface="Nunito"/>
                <a:cs typeface="Nunito"/>
                <a:sym typeface="Nunito"/>
              </a:rPr>
              <a:t>Age groups :</a:t>
            </a:r>
            <a:endParaRPr>
              <a:latin typeface="Nunito"/>
              <a:ea typeface="Nunito"/>
              <a:cs typeface="Nunito"/>
              <a:sym typeface="Nunito"/>
            </a:endParaRPr>
          </a:p>
          <a:p>
            <a:pPr marL="914400" lvl="1" indent="-317500" algn="l" rtl="0">
              <a:lnSpc>
                <a:spcPct val="150000"/>
              </a:lnSpc>
              <a:spcBef>
                <a:spcPts val="0"/>
              </a:spcBef>
              <a:spcAft>
                <a:spcPts val="0"/>
              </a:spcAft>
              <a:buSzPts val="1400"/>
              <a:buFont typeface="Nunito"/>
              <a:buChar char="○"/>
            </a:pPr>
            <a:r>
              <a:rPr lang="zh-CN">
                <a:latin typeface="Nunito"/>
                <a:ea typeface="Nunito"/>
                <a:cs typeface="Nunito"/>
                <a:sym typeface="Nunito"/>
              </a:rPr>
              <a:t>0-23 Gen Z</a:t>
            </a:r>
            <a:endParaRPr>
              <a:latin typeface="Nunito"/>
              <a:ea typeface="Nunito"/>
              <a:cs typeface="Nunito"/>
              <a:sym typeface="Nunito"/>
            </a:endParaRPr>
          </a:p>
          <a:p>
            <a:pPr marL="914400" lvl="1" indent="-317500" algn="l" rtl="0">
              <a:lnSpc>
                <a:spcPct val="150000"/>
              </a:lnSpc>
              <a:spcBef>
                <a:spcPts val="0"/>
              </a:spcBef>
              <a:spcAft>
                <a:spcPts val="0"/>
              </a:spcAft>
              <a:buSzPts val="1400"/>
              <a:buFont typeface="Nunito"/>
              <a:buChar char="○"/>
            </a:pPr>
            <a:r>
              <a:rPr lang="zh-CN">
                <a:latin typeface="Nunito"/>
                <a:ea typeface="Nunito"/>
                <a:cs typeface="Nunito"/>
                <a:sym typeface="Nunito"/>
              </a:rPr>
              <a:t>24-42 Gen Y</a:t>
            </a:r>
            <a:endParaRPr>
              <a:latin typeface="Nunito"/>
              <a:ea typeface="Nunito"/>
              <a:cs typeface="Nunito"/>
              <a:sym typeface="Nunito"/>
            </a:endParaRPr>
          </a:p>
          <a:p>
            <a:pPr marL="914400" lvl="1" indent="-317500" algn="l" rtl="0">
              <a:lnSpc>
                <a:spcPct val="150000"/>
              </a:lnSpc>
              <a:spcBef>
                <a:spcPts val="0"/>
              </a:spcBef>
              <a:spcAft>
                <a:spcPts val="0"/>
              </a:spcAft>
              <a:buSzPts val="1400"/>
              <a:buFont typeface="Nunito"/>
              <a:buChar char="○"/>
            </a:pPr>
            <a:r>
              <a:rPr lang="zh-CN">
                <a:latin typeface="Nunito"/>
                <a:ea typeface="Nunito"/>
                <a:cs typeface="Nunito"/>
                <a:sym typeface="Nunito"/>
              </a:rPr>
              <a:t>43-54 Gen X</a:t>
            </a:r>
            <a:endParaRPr>
              <a:latin typeface="Nunito"/>
              <a:ea typeface="Nunito"/>
              <a:cs typeface="Nunito"/>
              <a:sym typeface="Nunito"/>
            </a:endParaRPr>
          </a:p>
          <a:p>
            <a:pPr marL="914400" lvl="1" indent="-317500" algn="l" rtl="0">
              <a:lnSpc>
                <a:spcPct val="150000"/>
              </a:lnSpc>
              <a:spcBef>
                <a:spcPts val="0"/>
              </a:spcBef>
              <a:spcAft>
                <a:spcPts val="0"/>
              </a:spcAft>
              <a:buSzPts val="1400"/>
              <a:buFont typeface="Nunito"/>
              <a:buChar char="○"/>
            </a:pPr>
            <a:r>
              <a:rPr lang="zh-CN">
                <a:latin typeface="Nunito"/>
                <a:ea typeface="Nunito"/>
                <a:cs typeface="Nunito"/>
                <a:sym typeface="Nunito"/>
              </a:rPr>
              <a:t>55-73 Baby Boomers</a:t>
            </a:r>
            <a:endParaRPr>
              <a:latin typeface="Nunito"/>
              <a:ea typeface="Nunito"/>
              <a:cs typeface="Nunito"/>
              <a:sym typeface="Nunito"/>
            </a:endParaRPr>
          </a:p>
          <a:p>
            <a:pPr marL="457200" lvl="0" indent="-317500" algn="l" rtl="0">
              <a:lnSpc>
                <a:spcPct val="150000"/>
              </a:lnSpc>
              <a:spcBef>
                <a:spcPts val="0"/>
              </a:spcBef>
              <a:spcAft>
                <a:spcPts val="0"/>
              </a:spcAft>
              <a:buSzPts val="1400"/>
              <a:buFont typeface="Nunito"/>
              <a:buChar char="●"/>
            </a:pPr>
            <a:r>
              <a:rPr lang="zh-CN">
                <a:latin typeface="Nunito"/>
                <a:ea typeface="Nunito"/>
                <a:cs typeface="Nunito"/>
                <a:sym typeface="Nunito"/>
              </a:rPr>
              <a:t>For employees who are aged under 23, 43.7% of them left their job, which is the highest</a:t>
            </a:r>
            <a:endParaRPr>
              <a:latin typeface="Nunito"/>
              <a:ea typeface="Nunito"/>
              <a:cs typeface="Nunito"/>
              <a:sym typeface="Nunito"/>
            </a:endParaRPr>
          </a:p>
          <a:p>
            <a:pPr marL="457200" lvl="0" indent="-317500" algn="l" rtl="0">
              <a:lnSpc>
                <a:spcPct val="150000"/>
              </a:lnSpc>
              <a:spcBef>
                <a:spcPts val="0"/>
              </a:spcBef>
              <a:spcAft>
                <a:spcPts val="0"/>
              </a:spcAft>
              <a:buSzPts val="1400"/>
              <a:buFont typeface="Nunito"/>
              <a:buChar char="●"/>
            </a:pPr>
            <a:r>
              <a:rPr lang="zh-CN">
                <a:latin typeface="Nunito"/>
                <a:ea typeface="Nunito"/>
                <a:cs typeface="Nunito"/>
                <a:sym typeface="Nunito"/>
              </a:rPr>
              <a:t>For the age group 42-54, only 10.6% of them left the organization</a:t>
            </a:r>
            <a:endParaRPr>
              <a:latin typeface="Nunito"/>
              <a:ea typeface="Nunito"/>
              <a:cs typeface="Nunito"/>
              <a:sym typeface="Nunito"/>
            </a:endParaRPr>
          </a:p>
          <a:p>
            <a:pPr marL="457200" lvl="0" indent="0" algn="l" rtl="0">
              <a:lnSpc>
                <a:spcPct val="150000"/>
              </a:lnSpc>
              <a:spcBef>
                <a:spcPts val="0"/>
              </a:spcBef>
              <a:spcAft>
                <a:spcPts val="0"/>
              </a:spcAft>
              <a:buNone/>
            </a:pP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Attrition Rate by Marital Status</a:t>
            </a:r>
            <a:endParaRPr/>
          </a:p>
        </p:txBody>
      </p:sp>
      <p:sp>
        <p:nvSpPr>
          <p:cNvPr id="161" name="Google Shape;161;p23"/>
          <p:cNvSpPr txBox="1">
            <a:spLocks noGrp="1"/>
          </p:cNvSpPr>
          <p:nvPr>
            <p:ph type="body" idx="1"/>
          </p:nvPr>
        </p:nvSpPr>
        <p:spPr>
          <a:xfrm>
            <a:off x="311700" y="1266325"/>
            <a:ext cx="52938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2" name="Google Shape;162;p23"/>
          <p:cNvPicPr preferRelativeResize="0"/>
          <p:nvPr/>
        </p:nvPicPr>
        <p:blipFill>
          <a:blip r:embed="rId3">
            <a:alphaModFix/>
          </a:blip>
          <a:stretch>
            <a:fillRect/>
          </a:stretch>
        </p:blipFill>
        <p:spPr>
          <a:xfrm>
            <a:off x="311711" y="1266325"/>
            <a:ext cx="5478816" cy="3302701"/>
          </a:xfrm>
          <a:prstGeom prst="rect">
            <a:avLst/>
          </a:prstGeom>
          <a:noFill/>
          <a:ln w="9525" cap="flat" cmpd="sng">
            <a:solidFill>
              <a:srgbClr val="D9D9D9"/>
            </a:solidFill>
            <a:prstDash val="solid"/>
            <a:round/>
            <a:headEnd type="none" w="sm" len="sm"/>
            <a:tailEnd type="none" w="sm" len="sm"/>
          </a:ln>
        </p:spPr>
      </p:pic>
      <p:sp>
        <p:nvSpPr>
          <p:cNvPr id="163" name="Google Shape;163;p23"/>
          <p:cNvSpPr txBox="1"/>
          <p:nvPr/>
        </p:nvSpPr>
        <p:spPr>
          <a:xfrm>
            <a:off x="5719200" y="1266325"/>
            <a:ext cx="3434400" cy="33027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Nunito"/>
              <a:buChar char="●"/>
            </a:pPr>
            <a:r>
              <a:rPr lang="zh-CN" sz="1500">
                <a:latin typeface="Nunito"/>
                <a:ea typeface="Nunito"/>
                <a:cs typeface="Nunito"/>
                <a:sym typeface="Nunito"/>
              </a:rPr>
              <a:t>Only 10% of employees who are divorced left the organization; they are least likely to leave the organization </a:t>
            </a:r>
            <a:endParaRPr sz="1500">
              <a:latin typeface="Nunito"/>
              <a:ea typeface="Nunito"/>
              <a:cs typeface="Nunito"/>
              <a:sym typeface="Nunito"/>
            </a:endParaRPr>
          </a:p>
          <a:p>
            <a:pPr marL="457200" lvl="0" indent="-323850" algn="l" rtl="0">
              <a:lnSpc>
                <a:spcPct val="150000"/>
              </a:lnSpc>
              <a:spcBef>
                <a:spcPts val="0"/>
              </a:spcBef>
              <a:spcAft>
                <a:spcPts val="0"/>
              </a:spcAft>
              <a:buSzPts val="1500"/>
              <a:buFont typeface="Nunito"/>
              <a:buChar char="●"/>
            </a:pPr>
            <a:r>
              <a:rPr lang="zh-CN" sz="1500">
                <a:latin typeface="Nunito"/>
                <a:ea typeface="Nunito"/>
                <a:cs typeface="Nunito"/>
                <a:sym typeface="Nunito"/>
              </a:rPr>
              <a:t>Employees who are single are most likely to leave the organization that more than 25% of them left. </a:t>
            </a:r>
            <a:endParaRPr sz="1500">
              <a:latin typeface="Nunito"/>
              <a:ea typeface="Nunito"/>
              <a:cs typeface="Nunito"/>
              <a:sym typeface="Nunito"/>
            </a:endParaRPr>
          </a:p>
          <a:p>
            <a:pPr marL="457200" lvl="0" indent="0" algn="l" rtl="0">
              <a:lnSpc>
                <a:spcPct val="150000"/>
              </a:lnSpc>
              <a:spcBef>
                <a:spcPts val="0"/>
              </a:spcBef>
              <a:spcAft>
                <a:spcPts val="0"/>
              </a:spcAft>
              <a:buNone/>
            </a:pPr>
            <a:endParaRPr sz="1500">
              <a:latin typeface="Nunito"/>
              <a:ea typeface="Nunito"/>
              <a:cs typeface="Nunito"/>
              <a:sym typeface="Nunito"/>
            </a:endParaRPr>
          </a:p>
        </p:txBody>
      </p:sp>
      <p:sp>
        <p:nvSpPr>
          <p:cNvPr id="164" name="Google Shape;164;p23"/>
          <p:cNvSpPr/>
          <p:nvPr/>
        </p:nvSpPr>
        <p:spPr>
          <a:xfrm>
            <a:off x="0" y="0"/>
            <a:ext cx="35967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Exploratory Data Analysis on Attrition</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Attrition Rate by Job Role</a:t>
            </a:r>
            <a:endParaRPr/>
          </a:p>
        </p:txBody>
      </p:sp>
      <p:pic>
        <p:nvPicPr>
          <p:cNvPr id="170" name="Google Shape;170;p24"/>
          <p:cNvPicPr preferRelativeResize="0"/>
          <p:nvPr/>
        </p:nvPicPr>
        <p:blipFill rotWithShape="1">
          <a:blip r:embed="rId3">
            <a:alphaModFix/>
          </a:blip>
          <a:srcRect l="-1630" r="1629"/>
          <a:stretch/>
        </p:blipFill>
        <p:spPr>
          <a:xfrm>
            <a:off x="159300" y="1266250"/>
            <a:ext cx="5851629" cy="3473649"/>
          </a:xfrm>
          <a:prstGeom prst="rect">
            <a:avLst/>
          </a:prstGeom>
          <a:noFill/>
          <a:ln w="9525" cap="flat" cmpd="sng">
            <a:solidFill>
              <a:srgbClr val="D9D9D9"/>
            </a:solidFill>
            <a:prstDash val="solid"/>
            <a:round/>
            <a:headEnd type="none" w="sm" len="sm"/>
            <a:tailEnd type="none" w="sm" len="sm"/>
          </a:ln>
        </p:spPr>
      </p:pic>
      <p:sp>
        <p:nvSpPr>
          <p:cNvPr id="171" name="Google Shape;171;p24"/>
          <p:cNvSpPr txBox="1"/>
          <p:nvPr/>
        </p:nvSpPr>
        <p:spPr>
          <a:xfrm>
            <a:off x="5958300" y="1312125"/>
            <a:ext cx="3185700" cy="33819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Nunito"/>
              <a:buChar char="●"/>
            </a:pPr>
            <a:r>
              <a:rPr lang="zh-CN">
                <a:latin typeface="Nunito"/>
                <a:ea typeface="Nunito"/>
                <a:cs typeface="Nunito"/>
                <a:sym typeface="Nunito"/>
              </a:rPr>
              <a:t>Sales representatives have strong tendency to leave their company</a:t>
            </a:r>
            <a:endParaRPr>
              <a:latin typeface="Nunito"/>
              <a:ea typeface="Nunito"/>
              <a:cs typeface="Nunito"/>
              <a:sym typeface="Nunito"/>
            </a:endParaRPr>
          </a:p>
          <a:p>
            <a:pPr marL="457200" lvl="0" indent="-317500" algn="l" rtl="0">
              <a:lnSpc>
                <a:spcPct val="150000"/>
              </a:lnSpc>
              <a:spcBef>
                <a:spcPts val="0"/>
              </a:spcBef>
              <a:spcAft>
                <a:spcPts val="0"/>
              </a:spcAft>
              <a:buSzPts val="1400"/>
              <a:buFont typeface="Nunito"/>
              <a:buChar char="●"/>
            </a:pPr>
            <a:r>
              <a:rPr lang="zh-CN">
                <a:latin typeface="Nunito"/>
                <a:ea typeface="Nunito"/>
                <a:cs typeface="Nunito"/>
                <a:sym typeface="Nunito"/>
              </a:rPr>
              <a:t>The attrition rate for laboratory technician and human resources are similar, with a percentage of around 0.23%</a:t>
            </a:r>
            <a:endParaRPr>
              <a:latin typeface="Nunito"/>
              <a:ea typeface="Nunito"/>
              <a:cs typeface="Nunito"/>
              <a:sym typeface="Nunito"/>
            </a:endParaRPr>
          </a:p>
          <a:p>
            <a:pPr marL="457200" lvl="0" indent="-317500" algn="l" rtl="0">
              <a:lnSpc>
                <a:spcPct val="150000"/>
              </a:lnSpc>
              <a:spcBef>
                <a:spcPts val="0"/>
              </a:spcBef>
              <a:spcAft>
                <a:spcPts val="0"/>
              </a:spcAft>
              <a:buSzPts val="1400"/>
              <a:buFont typeface="Nunito"/>
              <a:buChar char="●"/>
            </a:pPr>
            <a:r>
              <a:rPr lang="zh-CN">
                <a:latin typeface="Nunito"/>
                <a:ea typeface="Nunito"/>
                <a:cs typeface="Nunito"/>
                <a:sym typeface="Nunito"/>
              </a:rPr>
              <a:t>Directors, representatives, managers tend to have low attrition rate </a:t>
            </a:r>
            <a:endParaRPr>
              <a:latin typeface="Nunito"/>
              <a:ea typeface="Nunito"/>
              <a:cs typeface="Nunito"/>
              <a:sym typeface="Nunito"/>
            </a:endParaRPr>
          </a:p>
        </p:txBody>
      </p:sp>
      <p:sp>
        <p:nvSpPr>
          <p:cNvPr id="172" name="Google Shape;172;p24"/>
          <p:cNvSpPr/>
          <p:nvPr/>
        </p:nvSpPr>
        <p:spPr>
          <a:xfrm>
            <a:off x="0" y="0"/>
            <a:ext cx="35967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Exploratory Data Analysis on Attrition</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Attrition by Total Satisfaction</a:t>
            </a:r>
            <a:endParaRPr/>
          </a:p>
        </p:txBody>
      </p:sp>
      <p:sp>
        <p:nvSpPr>
          <p:cNvPr id="178" name="Google Shape;178;p25"/>
          <p:cNvSpPr/>
          <p:nvPr/>
        </p:nvSpPr>
        <p:spPr>
          <a:xfrm>
            <a:off x="0" y="0"/>
            <a:ext cx="35967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Exploratory Data Analysis on Attrition</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pic>
        <p:nvPicPr>
          <p:cNvPr id="179" name="Google Shape;179;p25"/>
          <p:cNvPicPr preferRelativeResize="0"/>
          <p:nvPr/>
        </p:nvPicPr>
        <p:blipFill>
          <a:blip r:embed="rId3">
            <a:alphaModFix/>
          </a:blip>
          <a:stretch>
            <a:fillRect/>
          </a:stretch>
        </p:blipFill>
        <p:spPr>
          <a:xfrm>
            <a:off x="311700" y="1152425"/>
            <a:ext cx="5318259" cy="3492876"/>
          </a:xfrm>
          <a:prstGeom prst="rect">
            <a:avLst/>
          </a:prstGeom>
          <a:noFill/>
          <a:ln w="9525" cap="flat" cmpd="sng">
            <a:solidFill>
              <a:srgbClr val="D9D9D9"/>
            </a:solidFill>
            <a:prstDash val="solid"/>
            <a:round/>
            <a:headEnd type="none" w="sm" len="sm"/>
            <a:tailEnd type="none" w="sm" len="sm"/>
          </a:ln>
        </p:spPr>
      </p:pic>
      <p:sp>
        <p:nvSpPr>
          <p:cNvPr id="180" name="Google Shape;180;p25"/>
          <p:cNvSpPr txBox="1"/>
          <p:nvPr/>
        </p:nvSpPr>
        <p:spPr>
          <a:xfrm>
            <a:off x="6119400" y="1055700"/>
            <a:ext cx="2712900" cy="3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latin typeface="Nunito"/>
                <a:ea typeface="Nunito"/>
                <a:cs typeface="Nunito"/>
                <a:sym typeface="Nunito"/>
              </a:rPr>
              <a:t>Total Satisfaction</a:t>
            </a:r>
            <a:r>
              <a:rPr lang="zh-CN">
                <a:latin typeface="Nunito"/>
                <a:ea typeface="Nunito"/>
                <a:cs typeface="Nunito"/>
                <a:sym typeface="Nunito"/>
              </a:rPr>
              <a:t>    </a:t>
            </a:r>
            <a:r>
              <a:rPr lang="zh-CN" sz="1800">
                <a:highlight>
                  <a:srgbClr val="FFFFFF"/>
                </a:highlight>
                <a:latin typeface="Nunito"/>
                <a:ea typeface="Nunito"/>
                <a:cs typeface="Nunito"/>
                <a:sym typeface="Nunito"/>
              </a:rPr>
              <a:t>≈ </a:t>
            </a:r>
            <a:endParaRPr sz="1800">
              <a:highlight>
                <a:srgbClr val="FFFFFF"/>
              </a:highlight>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zh-CN">
                <a:latin typeface="Nunito"/>
                <a:ea typeface="Nunito"/>
                <a:cs typeface="Nunito"/>
                <a:sym typeface="Nunito"/>
              </a:rPr>
              <a:t>   1/5*</a:t>
            </a:r>
            <a:endParaRPr>
              <a:latin typeface="Nunito"/>
              <a:ea typeface="Nunito"/>
              <a:cs typeface="Nunito"/>
              <a:sym typeface="Nunito"/>
            </a:endParaRPr>
          </a:p>
          <a:p>
            <a:pPr marL="0" lvl="0" indent="0" algn="l" rtl="0">
              <a:spcBef>
                <a:spcPts val="0"/>
              </a:spcBef>
              <a:spcAft>
                <a:spcPts val="0"/>
              </a:spcAft>
              <a:buNone/>
            </a:pPr>
            <a:r>
              <a:rPr lang="zh-CN">
                <a:latin typeface="Nunito"/>
                <a:ea typeface="Nunito"/>
                <a:cs typeface="Nunito"/>
                <a:sym typeface="Nunito"/>
              </a:rPr>
              <a:t> ( Relationship Satisfaction +</a:t>
            </a:r>
            <a:endParaRPr>
              <a:latin typeface="Nunito"/>
              <a:ea typeface="Nunito"/>
              <a:cs typeface="Nunito"/>
              <a:sym typeface="Nunito"/>
            </a:endParaRPr>
          </a:p>
          <a:p>
            <a:pPr marL="0" lvl="0" indent="0" algn="l" rtl="0">
              <a:spcBef>
                <a:spcPts val="0"/>
              </a:spcBef>
              <a:spcAft>
                <a:spcPts val="0"/>
              </a:spcAft>
              <a:buNone/>
            </a:pPr>
            <a:r>
              <a:rPr lang="zh-CN">
                <a:latin typeface="Nunito"/>
                <a:ea typeface="Nunito"/>
                <a:cs typeface="Nunito"/>
                <a:sym typeface="Nunito"/>
              </a:rPr>
              <a:t>   Environment Satisfaction +</a:t>
            </a:r>
            <a:endParaRPr>
              <a:latin typeface="Nunito"/>
              <a:ea typeface="Nunito"/>
              <a:cs typeface="Nunito"/>
              <a:sym typeface="Nunito"/>
            </a:endParaRPr>
          </a:p>
          <a:p>
            <a:pPr marL="0" lvl="0" indent="0" algn="l" rtl="0">
              <a:spcBef>
                <a:spcPts val="0"/>
              </a:spcBef>
              <a:spcAft>
                <a:spcPts val="0"/>
              </a:spcAft>
              <a:buNone/>
            </a:pPr>
            <a:r>
              <a:rPr lang="zh-CN">
                <a:latin typeface="Nunito"/>
                <a:ea typeface="Nunito"/>
                <a:cs typeface="Nunito"/>
                <a:sym typeface="Nunito"/>
              </a:rPr>
              <a:t>   Job Satisfaction +</a:t>
            </a:r>
            <a:endParaRPr>
              <a:latin typeface="Nunito"/>
              <a:ea typeface="Nunito"/>
              <a:cs typeface="Nunito"/>
              <a:sym typeface="Nunito"/>
            </a:endParaRPr>
          </a:p>
          <a:p>
            <a:pPr marL="0" lvl="0" indent="0" algn="l" rtl="0">
              <a:spcBef>
                <a:spcPts val="0"/>
              </a:spcBef>
              <a:spcAft>
                <a:spcPts val="0"/>
              </a:spcAft>
              <a:buNone/>
            </a:pPr>
            <a:r>
              <a:rPr lang="zh-CN">
                <a:latin typeface="Nunito"/>
                <a:ea typeface="Nunito"/>
                <a:cs typeface="Nunito"/>
                <a:sym typeface="Nunito"/>
              </a:rPr>
              <a:t>   Job Involvement +</a:t>
            </a:r>
            <a:endParaRPr>
              <a:latin typeface="Nunito"/>
              <a:ea typeface="Nunito"/>
              <a:cs typeface="Nunito"/>
              <a:sym typeface="Nunito"/>
            </a:endParaRPr>
          </a:p>
          <a:p>
            <a:pPr marL="0" lvl="0" indent="0" algn="l" rtl="0">
              <a:spcBef>
                <a:spcPts val="0"/>
              </a:spcBef>
              <a:spcAft>
                <a:spcPts val="0"/>
              </a:spcAft>
              <a:buNone/>
            </a:pPr>
            <a:r>
              <a:rPr lang="zh-CN">
                <a:latin typeface="Nunito"/>
                <a:ea typeface="Nunito"/>
                <a:cs typeface="Nunito"/>
                <a:sym typeface="Nunito"/>
              </a:rPr>
              <a:t>   Work-Life Balance )</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zh-CN" sz="1200" i="1">
                <a:latin typeface="Nunito"/>
                <a:ea typeface="Nunito"/>
                <a:cs typeface="Nunito"/>
                <a:sym typeface="Nunito"/>
              </a:rPr>
              <a:t>Total Satisfaction Level:</a:t>
            </a:r>
            <a:endParaRPr sz="1200" i="1">
              <a:latin typeface="Nunito"/>
              <a:ea typeface="Nunito"/>
              <a:cs typeface="Nunito"/>
              <a:sym typeface="Nunito"/>
            </a:endParaRPr>
          </a:p>
          <a:p>
            <a:pPr marL="0" lvl="0" indent="0" algn="l" rtl="0">
              <a:spcBef>
                <a:spcPts val="0"/>
              </a:spcBef>
              <a:spcAft>
                <a:spcPts val="0"/>
              </a:spcAft>
              <a:buNone/>
            </a:pPr>
            <a:r>
              <a:rPr lang="zh-CN" sz="1200" i="1">
                <a:highlight>
                  <a:srgbClr val="FFFFFF"/>
                </a:highlight>
                <a:latin typeface="Nunito"/>
                <a:ea typeface="Nunito"/>
                <a:cs typeface="Nunito"/>
                <a:sym typeface="Nunito"/>
              </a:rPr>
              <a:t>1 'Low' 2 'Medium' 3 'High' 4 'Very High'</a:t>
            </a:r>
            <a:endParaRPr sz="1200" i="1">
              <a:latin typeface="Nunito"/>
              <a:ea typeface="Nunito"/>
              <a:cs typeface="Nunito"/>
              <a:sym typeface="Nunito"/>
            </a:endParaRPr>
          </a:p>
        </p:txBody>
      </p:sp>
      <p:sp>
        <p:nvSpPr>
          <p:cNvPr id="181" name="Google Shape;181;p25"/>
          <p:cNvSpPr/>
          <p:nvPr/>
        </p:nvSpPr>
        <p:spPr>
          <a:xfrm>
            <a:off x="6101450" y="1131900"/>
            <a:ext cx="1693500" cy="331200"/>
          </a:xfrm>
          <a:prstGeom prst="ellipse">
            <a:avLst/>
          </a:prstGeom>
          <a:noFill/>
          <a:ln w="38100"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5"/>
          <p:cNvPicPr preferRelativeResize="0"/>
          <p:nvPr/>
        </p:nvPicPr>
        <p:blipFill>
          <a:blip r:embed="rId4">
            <a:alphaModFix/>
          </a:blip>
          <a:stretch>
            <a:fillRect/>
          </a:stretch>
        </p:blipFill>
        <p:spPr>
          <a:xfrm>
            <a:off x="3596700" y="1808250"/>
            <a:ext cx="819600" cy="763500"/>
          </a:xfrm>
          <a:prstGeom prst="rect">
            <a:avLst/>
          </a:prstGeom>
          <a:noFill/>
          <a:ln>
            <a:noFill/>
          </a:ln>
        </p:spPr>
      </p:pic>
      <p:pic>
        <p:nvPicPr>
          <p:cNvPr id="183" name="Google Shape;183;p25"/>
          <p:cNvPicPr preferRelativeResize="0"/>
          <p:nvPr/>
        </p:nvPicPr>
        <p:blipFill>
          <a:blip r:embed="rId5">
            <a:alphaModFix/>
          </a:blip>
          <a:stretch>
            <a:fillRect/>
          </a:stretch>
        </p:blipFill>
        <p:spPr>
          <a:xfrm>
            <a:off x="4425376" y="3511703"/>
            <a:ext cx="548259" cy="70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sz="3000"/>
              <a:t>Attrition by Average Monthly Income&amp; Education Level</a:t>
            </a:r>
            <a:endParaRPr sz="3000"/>
          </a:p>
        </p:txBody>
      </p:sp>
      <p:sp>
        <p:nvSpPr>
          <p:cNvPr id="189" name="Google Shape;189;p26"/>
          <p:cNvSpPr/>
          <p:nvPr/>
        </p:nvSpPr>
        <p:spPr>
          <a:xfrm>
            <a:off x="0" y="0"/>
            <a:ext cx="35967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Exploratory Data Analysis on Attrition</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pic>
        <p:nvPicPr>
          <p:cNvPr id="190" name="Google Shape;190;p26"/>
          <p:cNvPicPr preferRelativeResize="0"/>
          <p:nvPr/>
        </p:nvPicPr>
        <p:blipFill>
          <a:blip r:embed="rId3">
            <a:alphaModFix/>
          </a:blip>
          <a:stretch>
            <a:fillRect/>
          </a:stretch>
        </p:blipFill>
        <p:spPr>
          <a:xfrm>
            <a:off x="61375" y="1059300"/>
            <a:ext cx="4394699" cy="3180101"/>
          </a:xfrm>
          <a:prstGeom prst="rect">
            <a:avLst/>
          </a:prstGeom>
          <a:noFill/>
          <a:ln w="38100" cap="flat" cmpd="sng">
            <a:solidFill>
              <a:srgbClr val="CCCCCC"/>
            </a:solidFill>
            <a:prstDash val="solid"/>
            <a:round/>
            <a:headEnd type="none" w="sm" len="sm"/>
            <a:tailEnd type="none" w="sm" len="sm"/>
          </a:ln>
        </p:spPr>
      </p:pic>
      <p:pic>
        <p:nvPicPr>
          <p:cNvPr id="191" name="Google Shape;191;p26"/>
          <p:cNvPicPr preferRelativeResize="0"/>
          <p:nvPr/>
        </p:nvPicPr>
        <p:blipFill>
          <a:blip r:embed="rId4">
            <a:alphaModFix/>
          </a:blip>
          <a:stretch>
            <a:fillRect/>
          </a:stretch>
        </p:blipFill>
        <p:spPr>
          <a:xfrm>
            <a:off x="3965025" y="1059300"/>
            <a:ext cx="5178975" cy="3180100"/>
          </a:xfrm>
          <a:prstGeom prst="rect">
            <a:avLst/>
          </a:prstGeom>
          <a:noFill/>
          <a:ln w="9525" cap="flat" cmpd="sng">
            <a:solidFill>
              <a:srgbClr val="D9D9D9"/>
            </a:solidFill>
            <a:prstDash val="solid"/>
            <a:round/>
            <a:headEnd type="none" w="sm" len="sm"/>
            <a:tailEnd type="none" w="sm" len="sm"/>
          </a:ln>
        </p:spPr>
      </p:pic>
      <p:sp>
        <p:nvSpPr>
          <p:cNvPr id="192" name="Google Shape;192;p26"/>
          <p:cNvSpPr/>
          <p:nvPr/>
        </p:nvSpPr>
        <p:spPr>
          <a:xfrm>
            <a:off x="3965075" y="1059300"/>
            <a:ext cx="5178900" cy="3203400"/>
          </a:xfrm>
          <a:prstGeom prst="rect">
            <a:avLst/>
          </a:prstGeom>
          <a:noFill/>
          <a:ln w="3810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93" name="Google Shape;193;p26"/>
          <p:cNvSpPr/>
          <p:nvPr/>
        </p:nvSpPr>
        <p:spPr>
          <a:xfrm>
            <a:off x="2725200" y="2123700"/>
            <a:ext cx="503400" cy="422700"/>
          </a:xfrm>
          <a:prstGeom prst="ellipse">
            <a:avLst/>
          </a:prstGeom>
          <a:noFill/>
          <a:ln w="381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4983925" y="2013200"/>
            <a:ext cx="3658200" cy="422700"/>
          </a:xfrm>
          <a:prstGeom prst="roundRect">
            <a:avLst>
              <a:gd name="adj" fmla="val 16667"/>
            </a:avLst>
          </a:prstGeom>
          <a:noFill/>
          <a:ln w="381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txBox="1"/>
          <p:nvPr/>
        </p:nvSpPr>
        <p:spPr>
          <a:xfrm>
            <a:off x="61375" y="4338900"/>
            <a:ext cx="7070700" cy="8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latin typeface="Nunito"/>
                <a:ea typeface="Nunito"/>
                <a:cs typeface="Nunito"/>
                <a:sym typeface="Nunito"/>
              </a:rPr>
              <a:t>PhD</a:t>
            </a:r>
            <a:r>
              <a:rPr lang="zh-CN">
                <a:latin typeface="Nunito"/>
                <a:ea typeface="Nunito"/>
                <a:cs typeface="Nunito"/>
                <a:sym typeface="Nunito"/>
              </a:rPr>
              <a:t> - Small income gap &amp; low attrition rate (</a:t>
            </a:r>
            <a:r>
              <a:rPr lang="zh-CN">
                <a:solidFill>
                  <a:srgbClr val="E06666"/>
                </a:solidFill>
                <a:latin typeface="Nunito"/>
                <a:ea typeface="Nunito"/>
                <a:cs typeface="Nunito"/>
                <a:sym typeface="Nunito"/>
              </a:rPr>
              <a:t>red</a:t>
            </a:r>
            <a:r>
              <a:rPr lang="zh-CN">
                <a:latin typeface="Nunito"/>
                <a:ea typeface="Nunito"/>
                <a:cs typeface="Nunito"/>
                <a:sym typeface="Nunito"/>
              </a:rPr>
              <a:t>)</a:t>
            </a:r>
            <a:endParaRPr>
              <a:latin typeface="Nunito"/>
              <a:ea typeface="Nunito"/>
              <a:cs typeface="Nunito"/>
              <a:sym typeface="Nunito"/>
            </a:endParaRPr>
          </a:p>
          <a:p>
            <a:pPr marL="0" lvl="0" indent="0" algn="l" rtl="0">
              <a:spcBef>
                <a:spcPts val="0"/>
              </a:spcBef>
              <a:spcAft>
                <a:spcPts val="0"/>
              </a:spcAft>
              <a:buNone/>
            </a:pPr>
            <a:r>
              <a:rPr lang="zh-CN" b="1">
                <a:latin typeface="Nunito"/>
                <a:ea typeface="Nunito"/>
                <a:cs typeface="Nunito"/>
                <a:sym typeface="Nunito"/>
              </a:rPr>
              <a:t>College, Bachelors</a:t>
            </a:r>
            <a:r>
              <a:rPr lang="zh-CN">
                <a:latin typeface="Nunito"/>
                <a:ea typeface="Nunito"/>
                <a:cs typeface="Nunito"/>
                <a:sym typeface="Nunito"/>
              </a:rPr>
              <a:t> - Huge income gap &amp; high attrition rate(</a:t>
            </a:r>
            <a:r>
              <a:rPr lang="zh-CN">
                <a:solidFill>
                  <a:srgbClr val="3C78D8"/>
                </a:solidFill>
                <a:latin typeface="Nunito"/>
                <a:ea typeface="Nunito"/>
                <a:cs typeface="Nunito"/>
                <a:sym typeface="Nunito"/>
              </a:rPr>
              <a:t>blue</a:t>
            </a:r>
            <a:r>
              <a:rPr lang="zh-CN">
                <a:latin typeface="Nunito"/>
                <a:ea typeface="Nunito"/>
                <a:cs typeface="Nunito"/>
                <a:sym typeface="Nunito"/>
              </a:rPr>
              <a:t>)</a:t>
            </a:r>
            <a:endParaRPr>
              <a:latin typeface="Nunito"/>
              <a:ea typeface="Nunito"/>
              <a:cs typeface="Nunito"/>
              <a:sym typeface="Nunito"/>
            </a:endParaRPr>
          </a:p>
        </p:txBody>
      </p:sp>
      <p:sp>
        <p:nvSpPr>
          <p:cNvPr id="196" name="Google Shape;196;p26"/>
          <p:cNvSpPr/>
          <p:nvPr/>
        </p:nvSpPr>
        <p:spPr>
          <a:xfrm>
            <a:off x="2725200" y="2997500"/>
            <a:ext cx="675300" cy="894900"/>
          </a:xfrm>
          <a:prstGeom prst="ellipse">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4983925" y="2974900"/>
            <a:ext cx="2909400" cy="825000"/>
          </a:xfrm>
          <a:prstGeom prst="roundRect">
            <a:avLst>
              <a:gd name="adj" fmla="val 16667"/>
            </a:avLst>
          </a:prstGeom>
          <a:noFill/>
          <a:ln w="38100"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p:nvPr>
        </p:nvSpPr>
        <p:spPr>
          <a:xfrm>
            <a:off x="425075" y="45535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Attrition &amp; Average Monthly Income</a:t>
            </a:r>
            <a:endParaRPr/>
          </a:p>
        </p:txBody>
      </p:sp>
      <p:pic>
        <p:nvPicPr>
          <p:cNvPr id="203" name="Google Shape;203;p27"/>
          <p:cNvPicPr preferRelativeResize="0"/>
          <p:nvPr/>
        </p:nvPicPr>
        <p:blipFill>
          <a:blip r:embed="rId3">
            <a:alphaModFix/>
          </a:blip>
          <a:stretch>
            <a:fillRect/>
          </a:stretch>
        </p:blipFill>
        <p:spPr>
          <a:xfrm>
            <a:off x="311700" y="1314313"/>
            <a:ext cx="4602926" cy="3038225"/>
          </a:xfrm>
          <a:prstGeom prst="rect">
            <a:avLst/>
          </a:prstGeom>
          <a:noFill/>
          <a:ln w="9525" cap="flat" cmpd="sng">
            <a:solidFill>
              <a:srgbClr val="D9D9D9"/>
            </a:solidFill>
            <a:prstDash val="solid"/>
            <a:round/>
            <a:headEnd type="none" w="sm" len="sm"/>
            <a:tailEnd type="none" w="sm" len="sm"/>
          </a:ln>
        </p:spPr>
      </p:pic>
      <p:pic>
        <p:nvPicPr>
          <p:cNvPr id="204" name="Google Shape;204;p27"/>
          <p:cNvPicPr preferRelativeResize="0"/>
          <p:nvPr/>
        </p:nvPicPr>
        <p:blipFill>
          <a:blip r:embed="rId4">
            <a:alphaModFix/>
          </a:blip>
          <a:stretch>
            <a:fillRect/>
          </a:stretch>
        </p:blipFill>
        <p:spPr>
          <a:xfrm>
            <a:off x="5147900" y="1631065"/>
            <a:ext cx="3917674" cy="2037960"/>
          </a:xfrm>
          <a:prstGeom prst="rect">
            <a:avLst/>
          </a:prstGeom>
          <a:noFill/>
          <a:ln>
            <a:noFill/>
          </a:ln>
        </p:spPr>
      </p:pic>
      <p:sp>
        <p:nvSpPr>
          <p:cNvPr id="205" name="Google Shape;205;p27"/>
          <p:cNvSpPr/>
          <p:nvPr/>
        </p:nvSpPr>
        <p:spPr>
          <a:xfrm>
            <a:off x="4914625" y="1576650"/>
            <a:ext cx="4010100" cy="2146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6" name="Google Shape;206;p27"/>
          <p:cNvSpPr/>
          <p:nvPr/>
        </p:nvSpPr>
        <p:spPr>
          <a:xfrm>
            <a:off x="6567475" y="2197350"/>
            <a:ext cx="1288800" cy="245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rot="10800000">
            <a:off x="6935575" y="2442900"/>
            <a:ext cx="920700" cy="2253300"/>
          </a:xfrm>
          <a:prstGeom prst="bentArrow">
            <a:avLst>
              <a:gd name="adj1" fmla="val 0"/>
              <a:gd name="adj2" fmla="val 25000"/>
              <a:gd name="adj3" fmla="val 25000"/>
              <a:gd name="adj4" fmla="val 4375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txBox="1"/>
          <p:nvPr/>
        </p:nvSpPr>
        <p:spPr>
          <a:xfrm>
            <a:off x="4811400" y="4256450"/>
            <a:ext cx="2848200" cy="4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600" b="1">
                <a:solidFill>
                  <a:srgbClr val="434343"/>
                </a:solidFill>
                <a:latin typeface="Nunito"/>
                <a:ea typeface="Nunito"/>
                <a:cs typeface="Nunito"/>
                <a:sym typeface="Nunito"/>
              </a:rPr>
              <a:t>Significant difference!</a:t>
            </a:r>
            <a:endParaRPr sz="1600" b="1">
              <a:solidFill>
                <a:srgbClr val="434343"/>
              </a:solidFill>
              <a:latin typeface="Nunito"/>
              <a:ea typeface="Nunito"/>
              <a:cs typeface="Nunito"/>
              <a:sym typeface="Nunito"/>
            </a:endParaRPr>
          </a:p>
        </p:txBody>
      </p:sp>
      <p:sp>
        <p:nvSpPr>
          <p:cNvPr id="209" name="Google Shape;209;p27"/>
          <p:cNvSpPr/>
          <p:nvPr/>
        </p:nvSpPr>
        <p:spPr>
          <a:xfrm>
            <a:off x="0" y="0"/>
            <a:ext cx="35967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Exploratory Data Analysis on Attrition</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8"/>
          <p:cNvPicPr preferRelativeResize="0"/>
          <p:nvPr/>
        </p:nvPicPr>
        <p:blipFill>
          <a:blip r:embed="rId3">
            <a:alphaModFix/>
          </a:blip>
          <a:stretch>
            <a:fillRect/>
          </a:stretch>
        </p:blipFill>
        <p:spPr>
          <a:xfrm>
            <a:off x="3450475" y="515575"/>
            <a:ext cx="5693524" cy="4521541"/>
          </a:xfrm>
          <a:prstGeom prst="rect">
            <a:avLst/>
          </a:prstGeom>
          <a:noFill/>
          <a:ln>
            <a:noFill/>
          </a:ln>
        </p:spPr>
      </p:pic>
      <p:sp>
        <p:nvSpPr>
          <p:cNvPr id="215" name="Google Shape;215;p28"/>
          <p:cNvSpPr txBox="1">
            <a:spLocks noGrp="1"/>
          </p:cNvSpPr>
          <p:nvPr>
            <p:ph type="title"/>
          </p:nvPr>
        </p:nvSpPr>
        <p:spPr>
          <a:xfrm>
            <a:off x="90725" y="285450"/>
            <a:ext cx="3738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3500"/>
              <a:t>Feature Correlations</a:t>
            </a:r>
            <a:endParaRPr sz="3500"/>
          </a:p>
        </p:txBody>
      </p:sp>
      <p:sp>
        <p:nvSpPr>
          <p:cNvPr id="216" name="Google Shape;216;p28"/>
          <p:cNvSpPr/>
          <p:nvPr/>
        </p:nvSpPr>
        <p:spPr>
          <a:xfrm>
            <a:off x="6029900" y="2789125"/>
            <a:ext cx="380400" cy="3315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7" name="Google Shape;217;p28"/>
          <p:cNvSpPr/>
          <p:nvPr/>
        </p:nvSpPr>
        <p:spPr>
          <a:xfrm>
            <a:off x="7238000" y="2482200"/>
            <a:ext cx="380400" cy="3315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8" name="Google Shape;218;p28"/>
          <p:cNvSpPr/>
          <p:nvPr/>
        </p:nvSpPr>
        <p:spPr>
          <a:xfrm>
            <a:off x="7238000" y="2787000"/>
            <a:ext cx="380400" cy="3315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19" name="Google Shape;219;p28"/>
          <p:cNvSpPr txBox="1"/>
          <p:nvPr/>
        </p:nvSpPr>
        <p:spPr>
          <a:xfrm>
            <a:off x="171850" y="1509900"/>
            <a:ext cx="3278700" cy="26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Nunito"/>
              <a:buChar char="●"/>
            </a:pPr>
            <a:r>
              <a:rPr lang="zh-CN">
                <a:latin typeface="Nunito"/>
                <a:ea typeface="Nunito"/>
                <a:cs typeface="Nunito"/>
                <a:sym typeface="Nunito"/>
              </a:rPr>
              <a:t>Job level and monthly income are highly correlated</a:t>
            </a:r>
            <a:endParaRPr>
              <a:latin typeface="Nunito"/>
              <a:ea typeface="Nunito"/>
              <a:cs typeface="Nunito"/>
              <a:sym typeface="Nunito"/>
            </a:endParaRPr>
          </a:p>
          <a:p>
            <a:pPr marL="457200" lvl="0" indent="-317500" algn="l" rtl="0">
              <a:lnSpc>
                <a:spcPct val="115000"/>
              </a:lnSpc>
              <a:spcBef>
                <a:spcPts val="0"/>
              </a:spcBef>
              <a:spcAft>
                <a:spcPts val="0"/>
              </a:spcAft>
              <a:buSzPts val="1400"/>
              <a:buFont typeface="Nunito"/>
              <a:buChar char="●"/>
            </a:pPr>
            <a:r>
              <a:rPr lang="zh-CN">
                <a:latin typeface="Nunito"/>
                <a:ea typeface="Nunito"/>
                <a:cs typeface="Nunito"/>
                <a:sym typeface="Nunito"/>
              </a:rPr>
              <a:t>Job level and total working years are highly correlated</a:t>
            </a:r>
            <a:endParaRPr>
              <a:latin typeface="Nunito"/>
              <a:ea typeface="Nunito"/>
              <a:cs typeface="Nunito"/>
              <a:sym typeface="Nunito"/>
            </a:endParaRPr>
          </a:p>
          <a:p>
            <a:pPr marL="457200" lvl="0" indent="-317500" algn="l" rtl="0">
              <a:lnSpc>
                <a:spcPct val="115000"/>
              </a:lnSpc>
              <a:spcBef>
                <a:spcPts val="0"/>
              </a:spcBef>
              <a:spcAft>
                <a:spcPts val="0"/>
              </a:spcAft>
              <a:buSzPts val="1400"/>
              <a:buFont typeface="Nunito"/>
              <a:buChar char="●"/>
            </a:pPr>
            <a:r>
              <a:rPr lang="zh-CN">
                <a:latin typeface="Nunito"/>
                <a:ea typeface="Nunito"/>
                <a:cs typeface="Nunito"/>
                <a:sym typeface="Nunito"/>
              </a:rPr>
              <a:t>Monthly income and total working years are highly correlated</a:t>
            </a:r>
            <a:endParaRPr>
              <a:latin typeface="Nunito"/>
              <a:ea typeface="Nunito"/>
              <a:cs typeface="Nunito"/>
              <a:sym typeface="Nunito"/>
            </a:endParaRPr>
          </a:p>
          <a:p>
            <a:pPr marL="457200" lvl="0" indent="0" algn="l" rtl="0">
              <a:lnSpc>
                <a:spcPct val="115000"/>
              </a:lnSpc>
              <a:spcBef>
                <a:spcPts val="0"/>
              </a:spcBef>
              <a:spcAft>
                <a:spcPts val="0"/>
              </a:spcAft>
              <a:buNone/>
            </a:pPr>
            <a:endParaRPr>
              <a:latin typeface="Nunito"/>
              <a:ea typeface="Nunito"/>
              <a:cs typeface="Nunito"/>
              <a:sym typeface="Nunito"/>
            </a:endParaRPr>
          </a:p>
        </p:txBody>
      </p:sp>
      <p:sp>
        <p:nvSpPr>
          <p:cNvPr id="220" name="Google Shape;220;p28"/>
          <p:cNvSpPr/>
          <p:nvPr/>
        </p:nvSpPr>
        <p:spPr>
          <a:xfrm>
            <a:off x="0" y="0"/>
            <a:ext cx="35967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Exploratory Data Analysis on Attrition</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204125" y="1088775"/>
            <a:ext cx="4045200" cy="16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t>Predictive Analysis</a:t>
            </a:r>
            <a:endParaRPr/>
          </a:p>
        </p:txBody>
      </p:sp>
      <p:pic>
        <p:nvPicPr>
          <p:cNvPr id="226" name="Google Shape;226;p29"/>
          <p:cNvPicPr preferRelativeResize="0"/>
          <p:nvPr/>
        </p:nvPicPr>
        <p:blipFill>
          <a:blip r:embed="rId3">
            <a:alphaModFix/>
          </a:blip>
          <a:stretch>
            <a:fillRect/>
          </a:stretch>
        </p:blipFill>
        <p:spPr>
          <a:xfrm>
            <a:off x="4572000" y="2571750"/>
            <a:ext cx="4572000" cy="2561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Feature Engineering and Selection</a:t>
            </a:r>
            <a:endParaRPr/>
          </a:p>
        </p:txBody>
      </p:sp>
      <p:sp>
        <p:nvSpPr>
          <p:cNvPr id="232" name="Google Shape;232;p30"/>
          <p:cNvSpPr txBox="1">
            <a:spLocks noGrp="1"/>
          </p:cNvSpPr>
          <p:nvPr>
            <p:ph type="body" idx="1"/>
          </p:nvPr>
        </p:nvSpPr>
        <p:spPr>
          <a:xfrm>
            <a:off x="311700" y="1152425"/>
            <a:ext cx="6329400" cy="3691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Nunito"/>
              <a:buChar char="●"/>
            </a:pPr>
            <a:r>
              <a:rPr lang="zh-CN">
                <a:solidFill>
                  <a:srgbClr val="000000"/>
                </a:solidFill>
                <a:latin typeface="Nunito"/>
                <a:ea typeface="Nunito"/>
                <a:cs typeface="Nunito"/>
                <a:sym typeface="Nunito"/>
              </a:rPr>
              <a:t>Based on our previous exploratory data analysis and correlation table, we selected features which we think contribute most to the predictive variable: Attrition</a:t>
            </a:r>
            <a:endParaRPr>
              <a:solidFill>
                <a:srgbClr val="000000"/>
              </a:solidFill>
              <a:latin typeface="Nunito"/>
              <a:ea typeface="Nunito"/>
              <a:cs typeface="Nunito"/>
              <a:sym typeface="Nunito"/>
            </a:endParaRPr>
          </a:p>
          <a:p>
            <a:pPr marL="457200" lvl="0" indent="-342900" algn="l" rtl="0">
              <a:lnSpc>
                <a:spcPct val="150000"/>
              </a:lnSpc>
              <a:spcBef>
                <a:spcPts val="0"/>
              </a:spcBef>
              <a:spcAft>
                <a:spcPts val="0"/>
              </a:spcAft>
              <a:buClr>
                <a:srgbClr val="000000"/>
              </a:buClr>
              <a:buSzPts val="1800"/>
              <a:buFont typeface="Nunito"/>
              <a:buChar char="●"/>
            </a:pPr>
            <a:r>
              <a:rPr lang="zh-CN">
                <a:solidFill>
                  <a:srgbClr val="000000"/>
                </a:solidFill>
                <a:latin typeface="Nunito"/>
                <a:ea typeface="Nunito"/>
                <a:cs typeface="Nunito"/>
                <a:sym typeface="Nunito"/>
              </a:rPr>
              <a:t>Fidelity is a feature generated by ourselves using </a:t>
            </a:r>
            <a:r>
              <a:rPr lang="zh-CN" i="1">
                <a:solidFill>
                  <a:srgbClr val="000000"/>
                </a:solidFill>
                <a:latin typeface="Nunito"/>
                <a:ea typeface="Nunito"/>
                <a:cs typeface="Nunito"/>
                <a:sym typeface="Nunito"/>
              </a:rPr>
              <a:t>Number of Companies worked </a:t>
            </a:r>
            <a:r>
              <a:rPr lang="zh-CN">
                <a:solidFill>
                  <a:srgbClr val="000000"/>
                </a:solidFill>
                <a:latin typeface="Nunito"/>
                <a:ea typeface="Nunito"/>
                <a:cs typeface="Nunito"/>
                <a:sym typeface="Nunito"/>
              </a:rPr>
              <a:t>/ </a:t>
            </a:r>
            <a:r>
              <a:rPr lang="zh-CN" i="1">
                <a:solidFill>
                  <a:srgbClr val="000000"/>
                </a:solidFill>
                <a:latin typeface="Nunito"/>
                <a:ea typeface="Nunito"/>
                <a:cs typeface="Nunito"/>
                <a:sym typeface="Nunito"/>
              </a:rPr>
              <a:t>Total working years</a:t>
            </a:r>
            <a:endParaRPr>
              <a:solidFill>
                <a:srgbClr val="000000"/>
              </a:solidFill>
              <a:latin typeface="Nunito"/>
              <a:ea typeface="Nunito"/>
              <a:cs typeface="Nunito"/>
              <a:sym typeface="Nunito"/>
            </a:endParaRPr>
          </a:p>
          <a:p>
            <a:pPr marL="457200" lvl="0" indent="-342900" algn="l" rtl="0">
              <a:lnSpc>
                <a:spcPct val="150000"/>
              </a:lnSpc>
              <a:spcBef>
                <a:spcPts val="0"/>
              </a:spcBef>
              <a:spcAft>
                <a:spcPts val="0"/>
              </a:spcAft>
              <a:buClr>
                <a:srgbClr val="000000"/>
              </a:buClr>
              <a:buSzPts val="1800"/>
              <a:buFont typeface="Nunito"/>
              <a:buChar char="●"/>
            </a:pPr>
            <a:r>
              <a:rPr lang="zh-CN">
                <a:solidFill>
                  <a:srgbClr val="000000"/>
                </a:solidFill>
                <a:highlight>
                  <a:srgbClr val="FFFFFF"/>
                </a:highlight>
                <a:latin typeface="Nunito"/>
                <a:ea typeface="Nunito"/>
                <a:cs typeface="Nunito"/>
                <a:sym typeface="Nunito"/>
              </a:rPr>
              <a:t>A total of 22 features: </a:t>
            </a:r>
            <a:r>
              <a:rPr lang="zh-CN" sz="1050" i="1">
                <a:solidFill>
                  <a:srgbClr val="000000"/>
                </a:solidFill>
                <a:highlight>
                  <a:srgbClr val="FFFFFF"/>
                </a:highlight>
                <a:latin typeface="Nunito"/>
                <a:ea typeface="Nunito"/>
                <a:cs typeface="Nunito"/>
                <a:sym typeface="Nunito"/>
              </a:rPr>
              <a:t>'Business Travel', 'Daily Rate', 'Department',  'Distance From Home', 'Education', 'Education Field', 'Employee Count', 'EmployeeNumber', 'Gender', 'Hourly Rate', 'Job Role', 'Marital  Status', 'Monthly Income', 'Monthly Rate', 'OverTime', 'Percent Salary Hike', 'Performance Rating', 'Stock Option Level', 'Training Times Last Year', 'YearsAtCompany', 'Years In Current Role', 'Years Since Last Promotion', 'Years With Current Manager', 'overall_satisf', 'Age_bin', 'fidelity'</a:t>
            </a:r>
            <a:endParaRPr sz="1050" i="1">
              <a:solidFill>
                <a:srgbClr val="000000"/>
              </a:solidFill>
              <a:highlight>
                <a:srgbClr val="FFFFFF"/>
              </a:highlight>
              <a:latin typeface="Nunito"/>
              <a:ea typeface="Nunito"/>
              <a:cs typeface="Nunito"/>
              <a:sym typeface="Nunito"/>
            </a:endParaRPr>
          </a:p>
          <a:p>
            <a:pPr marL="457200" lvl="0" indent="0" algn="l" rtl="0">
              <a:lnSpc>
                <a:spcPct val="150000"/>
              </a:lnSpc>
              <a:spcBef>
                <a:spcPts val="1600"/>
              </a:spcBef>
              <a:spcAft>
                <a:spcPts val="0"/>
              </a:spcAft>
              <a:buNone/>
            </a:pPr>
            <a:endParaRPr>
              <a:solidFill>
                <a:srgbClr val="000000"/>
              </a:solidFill>
              <a:highlight>
                <a:srgbClr val="FFFFFF"/>
              </a:highlight>
              <a:latin typeface="Nunito"/>
              <a:ea typeface="Nunito"/>
              <a:cs typeface="Nunito"/>
              <a:sym typeface="Nunito"/>
            </a:endParaRPr>
          </a:p>
          <a:p>
            <a:pPr marL="0" lvl="0" indent="0" algn="l" rtl="0">
              <a:lnSpc>
                <a:spcPct val="150000"/>
              </a:lnSpc>
              <a:spcBef>
                <a:spcPts val="1600"/>
              </a:spcBef>
              <a:spcAft>
                <a:spcPts val="1600"/>
              </a:spcAft>
              <a:buNone/>
            </a:pPr>
            <a:endParaRPr>
              <a:solidFill>
                <a:srgbClr val="000000"/>
              </a:solidFill>
              <a:latin typeface="Nunito"/>
              <a:ea typeface="Nunito"/>
              <a:cs typeface="Nunito"/>
              <a:sym typeface="Nunito"/>
            </a:endParaRPr>
          </a:p>
        </p:txBody>
      </p:sp>
      <p:sp>
        <p:nvSpPr>
          <p:cNvPr id="233" name="Google Shape;233;p30"/>
          <p:cNvSpPr/>
          <p:nvPr/>
        </p:nvSpPr>
        <p:spPr>
          <a:xfrm>
            <a:off x="0" y="0"/>
            <a:ext cx="17553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Predictive Analysis</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pic>
        <p:nvPicPr>
          <p:cNvPr id="234" name="Google Shape;234;p30"/>
          <p:cNvPicPr preferRelativeResize="0"/>
          <p:nvPr/>
        </p:nvPicPr>
        <p:blipFill>
          <a:blip r:embed="rId3">
            <a:alphaModFix/>
          </a:blip>
          <a:stretch>
            <a:fillRect/>
          </a:stretch>
        </p:blipFill>
        <p:spPr>
          <a:xfrm>
            <a:off x="6450400" y="1372000"/>
            <a:ext cx="2143125" cy="214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Model Design</a:t>
            </a:r>
            <a:endParaRPr/>
          </a:p>
        </p:txBody>
      </p:sp>
      <p:sp>
        <p:nvSpPr>
          <p:cNvPr id="240" name="Google Shape;240;p31"/>
          <p:cNvSpPr txBox="1">
            <a:spLocks noGrp="1"/>
          </p:cNvSpPr>
          <p:nvPr>
            <p:ph type="body" idx="1"/>
          </p:nvPr>
        </p:nvSpPr>
        <p:spPr>
          <a:xfrm>
            <a:off x="311700" y="1266250"/>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Nunito"/>
              <a:buChar char="●"/>
            </a:pPr>
            <a:r>
              <a:rPr lang="zh-CN">
                <a:solidFill>
                  <a:srgbClr val="000000"/>
                </a:solidFill>
                <a:latin typeface="Nunito"/>
                <a:ea typeface="Nunito"/>
                <a:cs typeface="Nunito"/>
                <a:sym typeface="Nunito"/>
              </a:rPr>
              <a:t>4 Models: Logistic Regression, Random Forest, Gradient Boosting Classifier, Ada Boost Classifier</a:t>
            </a:r>
            <a:endParaRPr>
              <a:solidFill>
                <a:srgbClr val="000000"/>
              </a:solidFill>
              <a:latin typeface="Nunito"/>
              <a:ea typeface="Nunito"/>
              <a:cs typeface="Nunito"/>
              <a:sym typeface="Nunito"/>
            </a:endParaRPr>
          </a:p>
          <a:p>
            <a:pPr marL="457200" lvl="0" indent="-342900" algn="l" rtl="0">
              <a:spcBef>
                <a:spcPts val="0"/>
              </a:spcBef>
              <a:spcAft>
                <a:spcPts val="0"/>
              </a:spcAft>
              <a:buClr>
                <a:srgbClr val="000000"/>
              </a:buClr>
              <a:buSzPts val="1800"/>
              <a:buFont typeface="Nunito"/>
              <a:buChar char="●"/>
            </a:pPr>
            <a:r>
              <a:rPr lang="zh-CN">
                <a:solidFill>
                  <a:srgbClr val="000000"/>
                </a:solidFill>
                <a:latin typeface="Nunito"/>
                <a:ea typeface="Nunito"/>
                <a:cs typeface="Nunito"/>
                <a:sym typeface="Nunito"/>
              </a:rPr>
              <a:t>Split data with 70% of training data and 30% of test data </a:t>
            </a:r>
            <a:endParaRPr>
              <a:solidFill>
                <a:srgbClr val="000000"/>
              </a:solidFill>
              <a:latin typeface="Nunito"/>
              <a:ea typeface="Nunito"/>
              <a:cs typeface="Nunito"/>
              <a:sym typeface="Nunito"/>
            </a:endParaRPr>
          </a:p>
          <a:p>
            <a:pPr marL="457200" lvl="0" indent="-342900" algn="l" rtl="0">
              <a:spcBef>
                <a:spcPts val="0"/>
              </a:spcBef>
              <a:spcAft>
                <a:spcPts val="0"/>
              </a:spcAft>
              <a:buClr>
                <a:srgbClr val="000000"/>
              </a:buClr>
              <a:buSzPts val="1800"/>
              <a:buFont typeface="Nunito"/>
              <a:buChar char="●"/>
            </a:pPr>
            <a:r>
              <a:rPr lang="zh-CN">
                <a:solidFill>
                  <a:srgbClr val="000000"/>
                </a:solidFill>
                <a:latin typeface="Nunito"/>
                <a:ea typeface="Nunito"/>
                <a:cs typeface="Nunito"/>
                <a:sym typeface="Nunito"/>
              </a:rPr>
              <a:t>Dealing with unbalanced data:</a:t>
            </a:r>
            <a:endParaRPr>
              <a:solidFill>
                <a:srgbClr val="000000"/>
              </a:solidFill>
              <a:latin typeface="Nunito"/>
              <a:ea typeface="Nunito"/>
              <a:cs typeface="Nunito"/>
              <a:sym typeface="Nunito"/>
            </a:endParaRPr>
          </a:p>
          <a:p>
            <a:pPr marL="457200" lvl="0" indent="0" algn="l" rtl="0">
              <a:spcBef>
                <a:spcPts val="1600"/>
              </a:spcBef>
              <a:spcAft>
                <a:spcPts val="0"/>
              </a:spcAft>
              <a:buNone/>
            </a:pPr>
            <a:r>
              <a:rPr lang="zh-CN" i="1">
                <a:solidFill>
                  <a:srgbClr val="000000"/>
                </a:solidFill>
                <a:latin typeface="Nunito"/>
                <a:ea typeface="Nunito"/>
                <a:cs typeface="Nunito"/>
                <a:sym typeface="Nunito"/>
              </a:rPr>
              <a:t>sample_weight = compute_sample_weight ('balanced', y_train)</a:t>
            </a:r>
            <a:endParaRPr i="1">
              <a:solidFill>
                <a:srgbClr val="000000"/>
              </a:solidFill>
              <a:latin typeface="Nunito"/>
              <a:ea typeface="Nunito"/>
              <a:cs typeface="Nunito"/>
              <a:sym typeface="Nunito"/>
            </a:endParaRPr>
          </a:p>
          <a:p>
            <a:pPr marL="457200" lvl="0" indent="0" algn="l" rtl="0">
              <a:lnSpc>
                <a:spcPct val="100000"/>
              </a:lnSpc>
              <a:spcBef>
                <a:spcPts val="1600"/>
              </a:spcBef>
              <a:spcAft>
                <a:spcPts val="0"/>
              </a:spcAft>
              <a:buNone/>
            </a:pPr>
            <a:r>
              <a:rPr lang="zh-CN" i="1">
                <a:solidFill>
                  <a:srgbClr val="000000"/>
                </a:solidFill>
                <a:latin typeface="Nunito"/>
                <a:ea typeface="Nunito"/>
                <a:cs typeface="Nunito"/>
                <a:sym typeface="Nunito"/>
              </a:rPr>
              <a:t>gb_clf = GradientBoostingClassifier(n_estimators=20)</a:t>
            </a:r>
            <a:endParaRPr i="1">
              <a:solidFill>
                <a:srgbClr val="000000"/>
              </a:solidFill>
              <a:latin typeface="Nunito"/>
              <a:ea typeface="Nunito"/>
              <a:cs typeface="Nunito"/>
              <a:sym typeface="Nunito"/>
            </a:endParaRPr>
          </a:p>
          <a:p>
            <a:pPr marL="457200" lvl="0" indent="0" algn="l" rtl="0">
              <a:lnSpc>
                <a:spcPct val="100000"/>
              </a:lnSpc>
              <a:spcBef>
                <a:spcPts val="1600"/>
              </a:spcBef>
              <a:spcAft>
                <a:spcPts val="0"/>
              </a:spcAft>
              <a:buNone/>
            </a:pPr>
            <a:r>
              <a:rPr lang="zh-CN" i="1">
                <a:solidFill>
                  <a:srgbClr val="000000"/>
                </a:solidFill>
                <a:latin typeface="Nunito"/>
                <a:ea typeface="Nunito"/>
                <a:cs typeface="Nunito"/>
                <a:sym typeface="Nunito"/>
              </a:rPr>
              <a:t>gb_clf.fit(X_train, y_train, sample_weight)</a:t>
            </a:r>
            <a:endParaRPr i="1">
              <a:solidFill>
                <a:srgbClr val="000000"/>
              </a:solidFill>
              <a:latin typeface="Nunito"/>
              <a:ea typeface="Nunito"/>
              <a:cs typeface="Nunito"/>
              <a:sym typeface="Nunito"/>
            </a:endParaRPr>
          </a:p>
          <a:p>
            <a:pPr marL="457200" lvl="0" indent="-342900" algn="l" rtl="0">
              <a:lnSpc>
                <a:spcPct val="100000"/>
              </a:lnSpc>
              <a:spcBef>
                <a:spcPts val="1600"/>
              </a:spcBef>
              <a:spcAft>
                <a:spcPts val="0"/>
              </a:spcAft>
              <a:buClr>
                <a:srgbClr val="000000"/>
              </a:buClr>
              <a:buSzPts val="1800"/>
              <a:buFont typeface="Nunito"/>
              <a:buChar char="●"/>
            </a:pPr>
            <a:r>
              <a:rPr lang="zh-CN">
                <a:solidFill>
                  <a:srgbClr val="000000"/>
                </a:solidFill>
                <a:latin typeface="Nunito"/>
                <a:ea typeface="Nunito"/>
                <a:cs typeface="Nunito"/>
                <a:sym typeface="Nunito"/>
              </a:rPr>
              <a:t>Test the trained model using the test set and cross validation </a:t>
            </a:r>
            <a:endParaRPr>
              <a:solidFill>
                <a:srgbClr val="000000"/>
              </a:solidFill>
              <a:latin typeface="Nunito"/>
              <a:ea typeface="Nunito"/>
              <a:cs typeface="Nunito"/>
              <a:sym typeface="Nunito"/>
            </a:endParaRPr>
          </a:p>
          <a:p>
            <a:pPr marL="457200" lvl="0" indent="0" algn="l" rtl="0">
              <a:spcBef>
                <a:spcPts val="1600"/>
              </a:spcBef>
              <a:spcAft>
                <a:spcPts val="1600"/>
              </a:spcAft>
              <a:buNone/>
            </a:pPr>
            <a:endParaRPr i="1">
              <a:solidFill>
                <a:srgbClr val="000000"/>
              </a:solidFill>
              <a:latin typeface="Nunito"/>
              <a:ea typeface="Nunito"/>
              <a:cs typeface="Nunito"/>
              <a:sym typeface="Nunito"/>
            </a:endParaRPr>
          </a:p>
        </p:txBody>
      </p:sp>
      <p:sp>
        <p:nvSpPr>
          <p:cNvPr id="241" name="Google Shape;241;p31"/>
          <p:cNvSpPr/>
          <p:nvPr/>
        </p:nvSpPr>
        <p:spPr>
          <a:xfrm>
            <a:off x="0" y="0"/>
            <a:ext cx="17553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Predictive Analysis</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893100" y="445025"/>
            <a:ext cx="40251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Index</a:t>
            </a:r>
            <a:endParaRPr/>
          </a:p>
        </p:txBody>
      </p:sp>
      <p:sp>
        <p:nvSpPr>
          <p:cNvPr id="73" name="Google Shape;73;p14"/>
          <p:cNvSpPr txBox="1">
            <a:spLocks noGrp="1"/>
          </p:cNvSpPr>
          <p:nvPr>
            <p:ph type="body" idx="1"/>
          </p:nvPr>
        </p:nvSpPr>
        <p:spPr>
          <a:xfrm>
            <a:off x="4502700" y="1304825"/>
            <a:ext cx="3317400" cy="33027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000000"/>
              </a:buClr>
              <a:buSzPts val="1500"/>
              <a:buFont typeface="Nunito"/>
              <a:buChar char="●"/>
            </a:pPr>
            <a:r>
              <a:rPr lang="zh-CN" sz="1500">
                <a:solidFill>
                  <a:srgbClr val="000000"/>
                </a:solidFill>
                <a:latin typeface="Nunito"/>
                <a:ea typeface="Nunito"/>
                <a:cs typeface="Nunito"/>
                <a:sym typeface="Nunito"/>
              </a:rPr>
              <a:t>What is People Analytics</a:t>
            </a:r>
            <a:endParaRPr sz="1500">
              <a:solidFill>
                <a:srgbClr val="000000"/>
              </a:solidFill>
              <a:latin typeface="Nunito"/>
              <a:ea typeface="Nunito"/>
              <a:cs typeface="Nunito"/>
              <a:sym typeface="Nunito"/>
            </a:endParaRPr>
          </a:p>
          <a:p>
            <a:pPr marL="457200" lvl="0" indent="-323850" algn="l" rtl="0">
              <a:lnSpc>
                <a:spcPct val="150000"/>
              </a:lnSpc>
              <a:spcBef>
                <a:spcPts val="0"/>
              </a:spcBef>
              <a:spcAft>
                <a:spcPts val="0"/>
              </a:spcAft>
              <a:buClr>
                <a:srgbClr val="000000"/>
              </a:buClr>
              <a:buSzPts val="1500"/>
              <a:buFont typeface="Nunito"/>
              <a:buChar char="●"/>
            </a:pPr>
            <a:r>
              <a:rPr lang="zh-CN" sz="1500">
                <a:solidFill>
                  <a:srgbClr val="000000"/>
                </a:solidFill>
                <a:latin typeface="Nunito"/>
                <a:ea typeface="Nunito"/>
                <a:cs typeface="Nunito"/>
                <a:sym typeface="Nunito"/>
              </a:rPr>
              <a:t>Introduction - Attrition, Dataset</a:t>
            </a:r>
            <a:endParaRPr sz="1500">
              <a:solidFill>
                <a:srgbClr val="000000"/>
              </a:solidFill>
              <a:latin typeface="Nunito"/>
              <a:ea typeface="Nunito"/>
              <a:cs typeface="Nunito"/>
              <a:sym typeface="Nunito"/>
            </a:endParaRPr>
          </a:p>
          <a:p>
            <a:pPr marL="457200" lvl="0" indent="-323850" algn="l" rtl="0">
              <a:lnSpc>
                <a:spcPct val="150000"/>
              </a:lnSpc>
              <a:spcBef>
                <a:spcPts val="0"/>
              </a:spcBef>
              <a:spcAft>
                <a:spcPts val="0"/>
              </a:spcAft>
              <a:buClr>
                <a:srgbClr val="000000"/>
              </a:buClr>
              <a:buSzPts val="1500"/>
              <a:buFont typeface="Nunito"/>
              <a:buChar char="●"/>
            </a:pPr>
            <a:r>
              <a:rPr lang="zh-CN" sz="1500">
                <a:solidFill>
                  <a:srgbClr val="000000"/>
                </a:solidFill>
                <a:latin typeface="Nunito"/>
                <a:ea typeface="Nunito"/>
                <a:cs typeface="Nunito"/>
                <a:sym typeface="Nunito"/>
              </a:rPr>
              <a:t>Exploratory Data Analysis- Gender, Monthly Income, Department, Education Levels, Age, Job Title, Satisfaction</a:t>
            </a:r>
            <a:endParaRPr sz="1500">
              <a:solidFill>
                <a:srgbClr val="000000"/>
              </a:solidFill>
              <a:latin typeface="Nunito"/>
              <a:ea typeface="Nunito"/>
              <a:cs typeface="Nunito"/>
              <a:sym typeface="Nunito"/>
            </a:endParaRPr>
          </a:p>
          <a:p>
            <a:pPr marL="457200" lvl="0" indent="-323850" algn="l" rtl="0">
              <a:lnSpc>
                <a:spcPct val="150000"/>
              </a:lnSpc>
              <a:spcBef>
                <a:spcPts val="0"/>
              </a:spcBef>
              <a:spcAft>
                <a:spcPts val="0"/>
              </a:spcAft>
              <a:buClr>
                <a:srgbClr val="000000"/>
              </a:buClr>
              <a:buSzPts val="1500"/>
              <a:buFont typeface="Nunito"/>
              <a:buChar char="●"/>
            </a:pPr>
            <a:r>
              <a:rPr lang="zh-CN" sz="1500">
                <a:solidFill>
                  <a:srgbClr val="000000"/>
                </a:solidFill>
                <a:latin typeface="Nunito"/>
                <a:ea typeface="Nunito"/>
                <a:cs typeface="Nunito"/>
                <a:sym typeface="Nunito"/>
              </a:rPr>
              <a:t>Predictive Analysis</a:t>
            </a:r>
            <a:endParaRPr sz="1500">
              <a:solidFill>
                <a:srgbClr val="000000"/>
              </a:solidFill>
              <a:latin typeface="Nunito"/>
              <a:ea typeface="Nunito"/>
              <a:cs typeface="Nunito"/>
              <a:sym typeface="Nunito"/>
            </a:endParaRPr>
          </a:p>
          <a:p>
            <a:pPr marL="457200" lvl="0" indent="-323850" algn="l" rtl="0">
              <a:lnSpc>
                <a:spcPct val="150000"/>
              </a:lnSpc>
              <a:spcBef>
                <a:spcPts val="0"/>
              </a:spcBef>
              <a:spcAft>
                <a:spcPts val="0"/>
              </a:spcAft>
              <a:buClr>
                <a:srgbClr val="000000"/>
              </a:buClr>
              <a:buSzPts val="1500"/>
              <a:buFont typeface="Nunito"/>
              <a:buChar char="●"/>
            </a:pPr>
            <a:r>
              <a:rPr lang="zh-CN" sz="1500">
                <a:solidFill>
                  <a:srgbClr val="000000"/>
                </a:solidFill>
                <a:latin typeface="Nunito"/>
                <a:ea typeface="Nunito"/>
                <a:cs typeface="Nunito"/>
                <a:sym typeface="Nunito"/>
              </a:rPr>
              <a:t>Conclusions and Recommendations</a:t>
            </a:r>
            <a:endParaRPr sz="1500">
              <a:solidFill>
                <a:srgbClr val="000000"/>
              </a:solidFill>
              <a:latin typeface="Nunito"/>
              <a:ea typeface="Nunito"/>
              <a:cs typeface="Nunito"/>
              <a:sym typeface="Nunito"/>
            </a:endParaRPr>
          </a:p>
          <a:p>
            <a:pPr marL="457200" lvl="0" indent="0" algn="l" rtl="0">
              <a:lnSpc>
                <a:spcPct val="100000"/>
              </a:lnSpc>
              <a:spcBef>
                <a:spcPts val="0"/>
              </a:spcBef>
              <a:spcAft>
                <a:spcPts val="0"/>
              </a:spcAft>
              <a:buNone/>
            </a:pPr>
            <a:endParaRPr sz="1500">
              <a:solidFill>
                <a:srgbClr val="000000"/>
              </a:solidFill>
              <a:latin typeface="Nunito"/>
              <a:ea typeface="Nunito"/>
              <a:cs typeface="Nunito"/>
              <a:sym typeface="Nunito"/>
            </a:endParaRPr>
          </a:p>
          <a:p>
            <a:pPr marL="0" lvl="0" indent="0" algn="l" rtl="0">
              <a:spcBef>
                <a:spcPts val="0"/>
              </a:spcBef>
              <a:spcAft>
                <a:spcPts val="1600"/>
              </a:spcAft>
              <a:buNone/>
            </a:pPr>
            <a:endParaRPr sz="1500">
              <a:latin typeface="Nunito"/>
              <a:ea typeface="Nunito"/>
              <a:cs typeface="Nunito"/>
              <a:sym typeface="Nunito"/>
            </a:endParaRPr>
          </a:p>
        </p:txBody>
      </p:sp>
      <p:sp>
        <p:nvSpPr>
          <p:cNvPr id="74" name="Google Shape;74;p14"/>
          <p:cNvSpPr txBox="1"/>
          <p:nvPr/>
        </p:nvSpPr>
        <p:spPr>
          <a:xfrm>
            <a:off x="8441075" y="537650"/>
            <a:ext cx="702900" cy="4247400"/>
          </a:xfrm>
          <a:prstGeom prst="rect">
            <a:avLst/>
          </a:prstGeom>
          <a:solidFill>
            <a:srgbClr val="B7B7B7"/>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75" name="Google Shape;75;p14"/>
          <p:cNvSpPr/>
          <p:nvPr/>
        </p:nvSpPr>
        <p:spPr>
          <a:xfrm>
            <a:off x="0" y="0"/>
            <a:ext cx="1411800" cy="3804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b="1">
                <a:solidFill>
                  <a:schemeClr val="accent2"/>
                </a:solidFill>
                <a:latin typeface="Nunito"/>
                <a:ea typeface="Nunito"/>
                <a:cs typeface="Nunito"/>
                <a:sym typeface="Nunito"/>
              </a:rPr>
              <a:t>Introduction</a:t>
            </a:r>
            <a:endParaRPr b="1">
              <a:solidFill>
                <a:schemeClr val="accent2"/>
              </a:solidFill>
              <a:latin typeface="Nunito"/>
              <a:ea typeface="Nunito"/>
              <a:cs typeface="Nunito"/>
              <a:sym typeface="Nunito"/>
            </a:endParaRPr>
          </a:p>
        </p:txBody>
      </p:sp>
      <p:pic>
        <p:nvPicPr>
          <p:cNvPr id="76" name="Google Shape;76;p14"/>
          <p:cNvPicPr preferRelativeResize="0"/>
          <p:nvPr/>
        </p:nvPicPr>
        <p:blipFill>
          <a:blip r:embed="rId3">
            <a:alphaModFix/>
          </a:blip>
          <a:stretch>
            <a:fillRect/>
          </a:stretch>
        </p:blipFill>
        <p:spPr>
          <a:xfrm>
            <a:off x="0" y="727225"/>
            <a:ext cx="3969299" cy="2801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177700" y="431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Comparison between Models</a:t>
            </a:r>
            <a:endParaRPr/>
          </a:p>
        </p:txBody>
      </p:sp>
      <p:graphicFrame>
        <p:nvGraphicFramePr>
          <p:cNvPr id="247" name="Google Shape;247;p32"/>
          <p:cNvGraphicFramePr/>
          <p:nvPr/>
        </p:nvGraphicFramePr>
        <p:xfrm>
          <a:off x="177700" y="1660875"/>
          <a:ext cx="5819775" cy="2629875"/>
        </p:xfrm>
        <a:graphic>
          <a:graphicData uri="http://schemas.openxmlformats.org/drawingml/2006/table">
            <a:tbl>
              <a:tblPr>
                <a:noFill/>
                <a:tableStyleId>{66B43620-840B-4D95-BBA7-4DDDC0B6430E}</a:tableStyleId>
              </a:tblPr>
              <a:tblGrid>
                <a:gridCol w="1939925">
                  <a:extLst>
                    <a:ext uri="{9D8B030D-6E8A-4147-A177-3AD203B41FA5}">
                      <a16:colId xmlns:a16="http://schemas.microsoft.com/office/drawing/2014/main" val="20000"/>
                    </a:ext>
                  </a:extLst>
                </a:gridCol>
                <a:gridCol w="1939925">
                  <a:extLst>
                    <a:ext uri="{9D8B030D-6E8A-4147-A177-3AD203B41FA5}">
                      <a16:colId xmlns:a16="http://schemas.microsoft.com/office/drawing/2014/main" val="20001"/>
                    </a:ext>
                  </a:extLst>
                </a:gridCol>
                <a:gridCol w="1939925">
                  <a:extLst>
                    <a:ext uri="{9D8B030D-6E8A-4147-A177-3AD203B41FA5}">
                      <a16:colId xmlns:a16="http://schemas.microsoft.com/office/drawing/2014/main" val="20002"/>
                    </a:ext>
                  </a:extLst>
                </a:gridCol>
              </a:tblGrid>
              <a:tr h="571975">
                <a:tc>
                  <a:txBody>
                    <a:bodyPr/>
                    <a:lstStyle/>
                    <a:p>
                      <a:pPr marL="0" lvl="0" indent="0" algn="ctr" rtl="0">
                        <a:spcBef>
                          <a:spcPts val="0"/>
                        </a:spcBef>
                        <a:spcAft>
                          <a:spcPts val="0"/>
                        </a:spcAft>
                        <a:buNone/>
                      </a:pPr>
                      <a:r>
                        <a:rPr lang="zh-CN" sz="1200" b="1">
                          <a:latin typeface="Nunito"/>
                          <a:ea typeface="Nunito"/>
                          <a:cs typeface="Nunito"/>
                          <a:sym typeface="Nunito"/>
                        </a:rPr>
                        <a:t>Models</a:t>
                      </a:r>
                      <a:endParaRPr sz="1200" b="1">
                        <a:latin typeface="Nunito"/>
                        <a:ea typeface="Nunito"/>
                        <a:cs typeface="Nunito"/>
                        <a:sym typeface="Nunito"/>
                      </a:endParaRPr>
                    </a:p>
                  </a:txBody>
                  <a:tcPr marL="91425" marR="91425" marT="91425" marB="91425"/>
                </a:tc>
                <a:tc>
                  <a:txBody>
                    <a:bodyPr/>
                    <a:lstStyle/>
                    <a:p>
                      <a:pPr marL="0" lvl="0" indent="0" algn="ctr" rtl="0">
                        <a:spcBef>
                          <a:spcPts val="0"/>
                        </a:spcBef>
                        <a:spcAft>
                          <a:spcPts val="0"/>
                        </a:spcAft>
                        <a:buNone/>
                      </a:pPr>
                      <a:r>
                        <a:rPr lang="zh-CN" sz="1200" b="1">
                          <a:latin typeface="Nunito"/>
                          <a:ea typeface="Nunito"/>
                          <a:cs typeface="Nunito"/>
                          <a:sym typeface="Nunito"/>
                        </a:rPr>
                        <a:t>Accuracy rate on test set </a:t>
                      </a:r>
                      <a:endParaRPr sz="1200" b="1">
                        <a:latin typeface="Nunito"/>
                        <a:ea typeface="Nunito"/>
                        <a:cs typeface="Nunito"/>
                        <a:sym typeface="Nunito"/>
                      </a:endParaRPr>
                    </a:p>
                  </a:txBody>
                  <a:tcPr marL="91425" marR="91425" marT="91425" marB="91425"/>
                </a:tc>
                <a:tc>
                  <a:txBody>
                    <a:bodyPr/>
                    <a:lstStyle/>
                    <a:p>
                      <a:pPr marL="0" lvl="0" indent="0" algn="ctr" rtl="0">
                        <a:spcBef>
                          <a:spcPts val="0"/>
                        </a:spcBef>
                        <a:spcAft>
                          <a:spcPts val="0"/>
                        </a:spcAft>
                        <a:buNone/>
                      </a:pPr>
                      <a:r>
                        <a:rPr lang="zh-CN" sz="1200" b="1">
                          <a:latin typeface="Nunito"/>
                          <a:ea typeface="Nunito"/>
                          <a:cs typeface="Nunito"/>
                          <a:sym typeface="Nunito"/>
                        </a:rPr>
                        <a:t>Accuracy rate of cross validation</a:t>
                      </a:r>
                      <a:endParaRPr sz="1200" b="1">
                        <a:latin typeface="Nunito"/>
                        <a:ea typeface="Nunito"/>
                        <a:cs typeface="Nunito"/>
                        <a:sym typeface="Nunito"/>
                      </a:endParaRPr>
                    </a:p>
                  </a:txBody>
                  <a:tcPr marL="91425" marR="91425" marT="91425" marB="91425"/>
                </a:tc>
                <a:extLst>
                  <a:ext uri="{0D108BD9-81ED-4DB2-BD59-A6C34878D82A}">
                    <a16:rowId xmlns:a16="http://schemas.microsoft.com/office/drawing/2014/main" val="10000"/>
                  </a:ext>
                </a:extLst>
              </a:tr>
              <a:tr h="411975">
                <a:tc>
                  <a:txBody>
                    <a:bodyPr/>
                    <a:lstStyle/>
                    <a:p>
                      <a:pPr marL="0" lvl="0" indent="0" algn="ctr" rtl="0">
                        <a:lnSpc>
                          <a:spcPct val="115000"/>
                        </a:lnSpc>
                        <a:spcBef>
                          <a:spcPts val="0"/>
                        </a:spcBef>
                        <a:spcAft>
                          <a:spcPts val="0"/>
                        </a:spcAft>
                        <a:buNone/>
                      </a:pPr>
                      <a:r>
                        <a:rPr lang="zh-CN" sz="1200">
                          <a:highlight>
                            <a:srgbClr val="FFFFFF"/>
                          </a:highlight>
                          <a:latin typeface="Nunito"/>
                          <a:ea typeface="Nunito"/>
                          <a:cs typeface="Nunito"/>
                          <a:sym typeface="Nunito"/>
                        </a:rPr>
                        <a:t>Random Forest</a:t>
                      </a:r>
                      <a:endParaRPr sz="1200">
                        <a:latin typeface="Nunito"/>
                        <a:ea typeface="Nunito"/>
                        <a:cs typeface="Nunito"/>
                        <a:sym typeface="Nunito"/>
                      </a:endParaRPr>
                    </a:p>
                  </a:txBody>
                  <a:tcPr marL="91425" marR="91425" marT="91425" marB="91425"/>
                </a:tc>
                <a:tc>
                  <a:txBody>
                    <a:bodyPr/>
                    <a:lstStyle/>
                    <a:p>
                      <a:pPr marL="0" lvl="0" indent="0" algn="ctr" rtl="0">
                        <a:lnSpc>
                          <a:spcPct val="115000"/>
                        </a:lnSpc>
                        <a:spcBef>
                          <a:spcPts val="0"/>
                        </a:spcBef>
                        <a:spcAft>
                          <a:spcPts val="0"/>
                        </a:spcAft>
                        <a:buNone/>
                      </a:pPr>
                      <a:r>
                        <a:rPr lang="zh-CN" sz="1200">
                          <a:highlight>
                            <a:srgbClr val="FFFFFF"/>
                          </a:highlight>
                          <a:latin typeface="Nunito"/>
                          <a:ea typeface="Nunito"/>
                          <a:cs typeface="Nunito"/>
                          <a:sym typeface="Nunito"/>
                        </a:rPr>
                        <a:t>87.30%</a:t>
                      </a:r>
                      <a:endParaRPr sz="1200">
                        <a:latin typeface="Nunito"/>
                        <a:ea typeface="Nunito"/>
                        <a:cs typeface="Nunito"/>
                        <a:sym typeface="Nunito"/>
                      </a:endParaRPr>
                    </a:p>
                  </a:txBody>
                  <a:tcPr marL="91425" marR="91425" marT="91425" marB="91425"/>
                </a:tc>
                <a:tc>
                  <a:txBody>
                    <a:bodyPr/>
                    <a:lstStyle/>
                    <a:p>
                      <a:pPr marL="0" lvl="0" indent="0" algn="ctr" rtl="0">
                        <a:lnSpc>
                          <a:spcPct val="115000"/>
                        </a:lnSpc>
                        <a:spcBef>
                          <a:spcPts val="0"/>
                        </a:spcBef>
                        <a:spcAft>
                          <a:spcPts val="0"/>
                        </a:spcAft>
                        <a:buNone/>
                      </a:pPr>
                      <a:r>
                        <a:rPr lang="zh-CN" sz="1200">
                          <a:highlight>
                            <a:srgbClr val="FFFFFF"/>
                          </a:highlight>
                          <a:latin typeface="Nunito"/>
                          <a:ea typeface="Nunito"/>
                          <a:cs typeface="Nunito"/>
                          <a:sym typeface="Nunito"/>
                        </a:rPr>
                        <a:t>87.53%</a:t>
                      </a:r>
                      <a:endParaRPr sz="1200">
                        <a:latin typeface="Nunito"/>
                        <a:ea typeface="Nunito"/>
                        <a:cs typeface="Nunito"/>
                        <a:sym typeface="Nunito"/>
                      </a:endParaRPr>
                    </a:p>
                  </a:txBody>
                  <a:tcPr marL="91425" marR="91425" marT="91425" marB="91425"/>
                </a:tc>
                <a:extLst>
                  <a:ext uri="{0D108BD9-81ED-4DB2-BD59-A6C34878D82A}">
                    <a16:rowId xmlns:a16="http://schemas.microsoft.com/office/drawing/2014/main" val="10001"/>
                  </a:ext>
                </a:extLst>
              </a:tr>
              <a:tr h="631975">
                <a:tc>
                  <a:txBody>
                    <a:bodyPr/>
                    <a:lstStyle/>
                    <a:p>
                      <a:pPr marL="0" lvl="0" indent="0" algn="ctr" rtl="0">
                        <a:lnSpc>
                          <a:spcPct val="115000"/>
                        </a:lnSpc>
                        <a:spcBef>
                          <a:spcPts val="0"/>
                        </a:spcBef>
                        <a:spcAft>
                          <a:spcPts val="0"/>
                        </a:spcAft>
                        <a:buNone/>
                      </a:pPr>
                      <a:r>
                        <a:rPr lang="zh-CN" sz="1200">
                          <a:highlight>
                            <a:srgbClr val="FFFFFF"/>
                          </a:highlight>
                          <a:latin typeface="Nunito"/>
                          <a:ea typeface="Nunito"/>
                          <a:cs typeface="Nunito"/>
                          <a:sym typeface="Nunito"/>
                        </a:rPr>
                        <a:t>Gradient Boosting Classifier</a:t>
                      </a:r>
                      <a:endParaRPr sz="1200">
                        <a:latin typeface="Nunito"/>
                        <a:ea typeface="Nunito"/>
                        <a:cs typeface="Nunito"/>
                        <a:sym typeface="Nunito"/>
                      </a:endParaRPr>
                    </a:p>
                  </a:txBody>
                  <a:tcPr marL="91425" marR="91425" marT="91425" marB="91425"/>
                </a:tc>
                <a:tc>
                  <a:txBody>
                    <a:bodyPr/>
                    <a:lstStyle/>
                    <a:p>
                      <a:pPr marL="0" lvl="0" indent="0" algn="ctr" rtl="0">
                        <a:spcBef>
                          <a:spcPts val="0"/>
                        </a:spcBef>
                        <a:spcAft>
                          <a:spcPts val="0"/>
                        </a:spcAft>
                        <a:buNone/>
                      </a:pPr>
                      <a:r>
                        <a:rPr lang="zh-CN" sz="1200">
                          <a:latin typeface="Nunito"/>
                          <a:ea typeface="Nunito"/>
                          <a:cs typeface="Nunito"/>
                          <a:sym typeface="Nunito"/>
                        </a:rPr>
                        <a:t>86.62%</a:t>
                      </a:r>
                      <a:endParaRPr sz="1200">
                        <a:latin typeface="Nunito"/>
                        <a:ea typeface="Nunito"/>
                        <a:cs typeface="Nunito"/>
                        <a:sym typeface="Nunito"/>
                      </a:endParaRPr>
                    </a:p>
                  </a:txBody>
                  <a:tcPr marL="91425" marR="91425" marT="91425" marB="91425"/>
                </a:tc>
                <a:tc>
                  <a:txBody>
                    <a:bodyPr/>
                    <a:lstStyle/>
                    <a:p>
                      <a:pPr marL="0" lvl="0" indent="0" algn="ctr" rtl="0">
                        <a:lnSpc>
                          <a:spcPct val="115000"/>
                        </a:lnSpc>
                        <a:spcBef>
                          <a:spcPts val="0"/>
                        </a:spcBef>
                        <a:spcAft>
                          <a:spcPts val="0"/>
                        </a:spcAft>
                        <a:buNone/>
                      </a:pPr>
                      <a:r>
                        <a:rPr lang="zh-CN" sz="1200">
                          <a:highlight>
                            <a:srgbClr val="FFFFFF"/>
                          </a:highlight>
                          <a:latin typeface="Nunito"/>
                          <a:ea typeface="Nunito"/>
                          <a:cs typeface="Nunito"/>
                          <a:sym typeface="Nunito"/>
                        </a:rPr>
                        <a:t>86.6%</a:t>
                      </a:r>
                      <a:endParaRPr sz="1200">
                        <a:latin typeface="Nunito"/>
                        <a:ea typeface="Nunito"/>
                        <a:cs typeface="Nunito"/>
                        <a:sym typeface="Nunito"/>
                      </a:endParaRPr>
                    </a:p>
                  </a:txBody>
                  <a:tcPr marL="91425" marR="91425" marT="91425" marB="91425"/>
                </a:tc>
                <a:extLst>
                  <a:ext uri="{0D108BD9-81ED-4DB2-BD59-A6C34878D82A}">
                    <a16:rowId xmlns:a16="http://schemas.microsoft.com/office/drawing/2014/main" val="10002"/>
                  </a:ext>
                </a:extLst>
              </a:tr>
              <a:tr h="601975">
                <a:tc>
                  <a:txBody>
                    <a:bodyPr/>
                    <a:lstStyle/>
                    <a:p>
                      <a:pPr marL="0" lvl="0" indent="0" algn="ctr" rtl="0">
                        <a:spcBef>
                          <a:spcPts val="0"/>
                        </a:spcBef>
                        <a:spcAft>
                          <a:spcPts val="0"/>
                        </a:spcAft>
                        <a:buNone/>
                      </a:pPr>
                      <a:r>
                        <a:rPr lang="zh-CN" sz="1200">
                          <a:latin typeface="Nunito"/>
                          <a:ea typeface="Nunito"/>
                          <a:cs typeface="Nunito"/>
                          <a:sym typeface="Nunito"/>
                        </a:rPr>
                        <a:t>Ada Boost Classifier</a:t>
                      </a:r>
                      <a:endParaRPr sz="1200">
                        <a:latin typeface="Nunito"/>
                        <a:ea typeface="Nunito"/>
                        <a:cs typeface="Nunito"/>
                        <a:sym typeface="Nunito"/>
                      </a:endParaRPr>
                    </a:p>
                  </a:txBody>
                  <a:tcPr marL="91425" marR="91425" marT="91425" marB="91425"/>
                </a:tc>
                <a:tc>
                  <a:txBody>
                    <a:bodyPr/>
                    <a:lstStyle/>
                    <a:p>
                      <a:pPr marL="0" lvl="0" indent="0" algn="ctr" rtl="0">
                        <a:lnSpc>
                          <a:spcPct val="115000"/>
                        </a:lnSpc>
                        <a:spcBef>
                          <a:spcPts val="0"/>
                        </a:spcBef>
                        <a:spcAft>
                          <a:spcPts val="0"/>
                        </a:spcAft>
                        <a:buNone/>
                      </a:pPr>
                      <a:r>
                        <a:rPr lang="zh-CN" sz="1200">
                          <a:highlight>
                            <a:srgbClr val="FFFFFF"/>
                          </a:highlight>
                          <a:latin typeface="Nunito"/>
                          <a:ea typeface="Nunito"/>
                          <a:cs typeface="Nunito"/>
                          <a:sym typeface="Nunito"/>
                        </a:rPr>
                        <a:t>86.62%</a:t>
                      </a:r>
                      <a:endParaRPr sz="1200">
                        <a:highlight>
                          <a:srgbClr val="FFFFFF"/>
                        </a:highlight>
                        <a:latin typeface="Nunito"/>
                        <a:ea typeface="Nunito"/>
                        <a:cs typeface="Nunito"/>
                        <a:sym typeface="Nunito"/>
                      </a:endParaRPr>
                    </a:p>
                    <a:p>
                      <a:pPr marL="0" lvl="0" indent="0" algn="ctr" rtl="0">
                        <a:spcBef>
                          <a:spcPts val="0"/>
                        </a:spcBef>
                        <a:spcAft>
                          <a:spcPts val="0"/>
                        </a:spcAft>
                        <a:buNone/>
                      </a:pPr>
                      <a:endParaRPr sz="1200">
                        <a:latin typeface="Nunito"/>
                        <a:ea typeface="Nunito"/>
                        <a:cs typeface="Nunito"/>
                        <a:sym typeface="Nunito"/>
                      </a:endParaRPr>
                    </a:p>
                  </a:txBody>
                  <a:tcPr marL="91425" marR="91425" marT="91425" marB="91425"/>
                </a:tc>
                <a:tc>
                  <a:txBody>
                    <a:bodyPr/>
                    <a:lstStyle/>
                    <a:p>
                      <a:pPr marL="0" lvl="0" indent="0" algn="ctr" rtl="0">
                        <a:spcBef>
                          <a:spcPts val="0"/>
                        </a:spcBef>
                        <a:spcAft>
                          <a:spcPts val="0"/>
                        </a:spcAft>
                        <a:buNone/>
                      </a:pPr>
                      <a:r>
                        <a:rPr lang="zh-CN" sz="1200">
                          <a:latin typeface="Nunito"/>
                          <a:ea typeface="Nunito"/>
                          <a:cs typeface="Nunito"/>
                          <a:sym typeface="Nunito"/>
                        </a:rPr>
                        <a:t>86.74%</a:t>
                      </a:r>
                      <a:endParaRPr sz="1200">
                        <a:latin typeface="Nunito"/>
                        <a:ea typeface="Nunito"/>
                        <a:cs typeface="Nunito"/>
                        <a:sym typeface="Nunito"/>
                      </a:endParaRPr>
                    </a:p>
                  </a:txBody>
                  <a:tcPr marL="91425" marR="91425" marT="91425" marB="91425"/>
                </a:tc>
                <a:extLst>
                  <a:ext uri="{0D108BD9-81ED-4DB2-BD59-A6C34878D82A}">
                    <a16:rowId xmlns:a16="http://schemas.microsoft.com/office/drawing/2014/main" val="10003"/>
                  </a:ext>
                </a:extLst>
              </a:tr>
              <a:tr h="411975">
                <a:tc>
                  <a:txBody>
                    <a:bodyPr/>
                    <a:lstStyle/>
                    <a:p>
                      <a:pPr marL="0" lvl="0" indent="0" algn="ctr" rtl="0">
                        <a:spcBef>
                          <a:spcPts val="0"/>
                        </a:spcBef>
                        <a:spcAft>
                          <a:spcPts val="0"/>
                        </a:spcAft>
                        <a:buNone/>
                      </a:pPr>
                      <a:r>
                        <a:rPr lang="zh-CN" sz="1200">
                          <a:latin typeface="Nunito"/>
                          <a:ea typeface="Nunito"/>
                          <a:cs typeface="Nunito"/>
                          <a:sym typeface="Nunito"/>
                        </a:rPr>
                        <a:t>Logistic Regression</a:t>
                      </a:r>
                      <a:endParaRPr sz="1200">
                        <a:latin typeface="Nunito"/>
                        <a:ea typeface="Nunito"/>
                        <a:cs typeface="Nunito"/>
                        <a:sym typeface="Nunito"/>
                      </a:endParaRPr>
                    </a:p>
                  </a:txBody>
                  <a:tcPr marL="91425" marR="91425" marT="91425" marB="91425"/>
                </a:tc>
                <a:tc>
                  <a:txBody>
                    <a:bodyPr/>
                    <a:lstStyle/>
                    <a:p>
                      <a:pPr marL="0" lvl="0" indent="0" algn="ctr" rtl="0">
                        <a:lnSpc>
                          <a:spcPct val="115000"/>
                        </a:lnSpc>
                        <a:spcBef>
                          <a:spcPts val="0"/>
                        </a:spcBef>
                        <a:spcAft>
                          <a:spcPts val="0"/>
                        </a:spcAft>
                        <a:buNone/>
                      </a:pPr>
                      <a:r>
                        <a:rPr lang="zh-CN" sz="1200">
                          <a:highlight>
                            <a:srgbClr val="FFFFFF"/>
                          </a:highlight>
                          <a:latin typeface="Nunito"/>
                          <a:ea typeface="Nunito"/>
                          <a:cs typeface="Nunito"/>
                          <a:sym typeface="Nunito"/>
                        </a:rPr>
                        <a:t>87.12%</a:t>
                      </a:r>
                      <a:endParaRPr sz="1200">
                        <a:latin typeface="Nunito"/>
                        <a:ea typeface="Nunito"/>
                        <a:cs typeface="Nunito"/>
                        <a:sym typeface="Nunito"/>
                      </a:endParaRPr>
                    </a:p>
                  </a:txBody>
                  <a:tcPr marL="91425" marR="91425" marT="91425" marB="91425"/>
                </a:tc>
                <a:tc>
                  <a:txBody>
                    <a:bodyPr/>
                    <a:lstStyle/>
                    <a:p>
                      <a:pPr marL="0" lvl="0" indent="0" algn="ctr" rtl="0">
                        <a:spcBef>
                          <a:spcPts val="0"/>
                        </a:spcBef>
                        <a:spcAft>
                          <a:spcPts val="0"/>
                        </a:spcAft>
                        <a:buNone/>
                      </a:pPr>
                      <a:r>
                        <a:rPr lang="zh-CN" sz="1200">
                          <a:latin typeface="Nunito"/>
                          <a:ea typeface="Nunito"/>
                          <a:cs typeface="Nunito"/>
                          <a:sym typeface="Nunito"/>
                        </a:rPr>
                        <a:t>87.06%</a:t>
                      </a:r>
                      <a:endParaRPr sz="1200">
                        <a:latin typeface="Nunito"/>
                        <a:ea typeface="Nunito"/>
                        <a:cs typeface="Nunito"/>
                        <a:sym typeface="Nunito"/>
                      </a:endParaRPr>
                    </a:p>
                  </a:txBody>
                  <a:tcPr marL="91425" marR="91425" marT="91425" marB="91425"/>
                </a:tc>
                <a:extLst>
                  <a:ext uri="{0D108BD9-81ED-4DB2-BD59-A6C34878D82A}">
                    <a16:rowId xmlns:a16="http://schemas.microsoft.com/office/drawing/2014/main" val="10004"/>
                  </a:ext>
                </a:extLst>
              </a:tr>
            </a:tbl>
          </a:graphicData>
        </a:graphic>
      </p:graphicFrame>
      <p:sp>
        <p:nvSpPr>
          <p:cNvPr id="248" name="Google Shape;248;p32"/>
          <p:cNvSpPr txBox="1"/>
          <p:nvPr/>
        </p:nvSpPr>
        <p:spPr>
          <a:xfrm>
            <a:off x="5997475" y="1660875"/>
            <a:ext cx="3205800" cy="3216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latin typeface="Nunito"/>
              <a:ea typeface="Nunito"/>
              <a:cs typeface="Nunito"/>
              <a:sym typeface="Nunito"/>
            </a:endParaRPr>
          </a:p>
          <a:p>
            <a:pPr marL="457200" lvl="0" indent="0" algn="l" rtl="0">
              <a:spcBef>
                <a:spcPts val="0"/>
              </a:spcBef>
              <a:spcAft>
                <a:spcPts val="0"/>
              </a:spcAft>
              <a:buNone/>
            </a:pPr>
            <a:endParaRPr sz="1800">
              <a:latin typeface="Nunito"/>
              <a:ea typeface="Nunito"/>
              <a:cs typeface="Nunito"/>
              <a:sym typeface="Nunito"/>
            </a:endParaRPr>
          </a:p>
          <a:p>
            <a:pPr marL="457200" lvl="0" indent="-342900" algn="l" rtl="0">
              <a:spcBef>
                <a:spcPts val="0"/>
              </a:spcBef>
              <a:spcAft>
                <a:spcPts val="0"/>
              </a:spcAft>
              <a:buSzPts val="1800"/>
              <a:buFont typeface="Nunito"/>
              <a:buChar char="●"/>
            </a:pPr>
            <a:r>
              <a:rPr lang="zh-CN" sz="1800">
                <a:latin typeface="Nunito"/>
                <a:ea typeface="Nunito"/>
                <a:cs typeface="Nunito"/>
                <a:sym typeface="Nunito"/>
              </a:rPr>
              <a:t>Random Forest has the highest accuracy rate on both test set and cross validation</a:t>
            </a:r>
            <a:endParaRPr sz="1800">
              <a:latin typeface="Nunito"/>
              <a:ea typeface="Nunito"/>
              <a:cs typeface="Nunito"/>
              <a:sym typeface="Nunito"/>
            </a:endParaRPr>
          </a:p>
          <a:p>
            <a:pPr marL="457200" lvl="0" indent="0" algn="l" rtl="0">
              <a:spcBef>
                <a:spcPts val="0"/>
              </a:spcBef>
              <a:spcAft>
                <a:spcPts val="0"/>
              </a:spcAft>
              <a:buNone/>
            </a:pPr>
            <a:endParaRPr sz="1800">
              <a:latin typeface="Nunito"/>
              <a:ea typeface="Nunito"/>
              <a:cs typeface="Nunito"/>
              <a:sym typeface="Nunito"/>
            </a:endParaRPr>
          </a:p>
        </p:txBody>
      </p:sp>
      <p:sp>
        <p:nvSpPr>
          <p:cNvPr id="249" name="Google Shape;249;p32"/>
          <p:cNvSpPr/>
          <p:nvPr/>
        </p:nvSpPr>
        <p:spPr>
          <a:xfrm>
            <a:off x="0" y="0"/>
            <a:ext cx="17553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Predictive Analysis</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5560000" y="76450"/>
            <a:ext cx="4552200" cy="7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2600"/>
              <a:t>Top 30 important features</a:t>
            </a:r>
            <a:endParaRPr sz="2600"/>
          </a:p>
        </p:txBody>
      </p:sp>
      <p:sp>
        <p:nvSpPr>
          <p:cNvPr id="255" name="Google Shape;255;p33"/>
          <p:cNvSpPr txBox="1"/>
          <p:nvPr/>
        </p:nvSpPr>
        <p:spPr>
          <a:xfrm>
            <a:off x="5113875" y="560275"/>
            <a:ext cx="4105200" cy="392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Nunito"/>
              <a:ea typeface="Nunito"/>
              <a:cs typeface="Nunito"/>
              <a:sym typeface="Nunito"/>
            </a:endParaRPr>
          </a:p>
          <a:p>
            <a:pPr marL="457200" lvl="0" indent="-317500" algn="l" rtl="0">
              <a:lnSpc>
                <a:spcPct val="115000"/>
              </a:lnSpc>
              <a:spcBef>
                <a:spcPts val="0"/>
              </a:spcBef>
              <a:spcAft>
                <a:spcPts val="0"/>
              </a:spcAft>
              <a:buSzPts val="1400"/>
              <a:buFont typeface="Open Sans"/>
              <a:buChar char="●"/>
            </a:pPr>
            <a:r>
              <a:rPr lang="zh-CN" b="1">
                <a:latin typeface="Nunito"/>
                <a:ea typeface="Nunito"/>
                <a:cs typeface="Nunito"/>
                <a:sym typeface="Nunito"/>
              </a:rPr>
              <a:t>Monthly Income:</a:t>
            </a:r>
            <a:r>
              <a:rPr lang="zh-CN">
                <a:latin typeface="Nunito"/>
                <a:ea typeface="Nunito"/>
                <a:cs typeface="Nunito"/>
                <a:sym typeface="Nunito"/>
              </a:rPr>
              <a:t> People who earned a higher income have low tendency to leave</a:t>
            </a:r>
            <a:endParaRPr>
              <a:latin typeface="Nunito"/>
              <a:ea typeface="Nunito"/>
              <a:cs typeface="Nunito"/>
              <a:sym typeface="Nunito"/>
            </a:endParaRPr>
          </a:p>
          <a:p>
            <a:pPr marL="457200" lvl="0" indent="-317500" algn="l" rtl="0">
              <a:lnSpc>
                <a:spcPct val="115000"/>
              </a:lnSpc>
              <a:spcBef>
                <a:spcPts val="0"/>
              </a:spcBef>
              <a:spcAft>
                <a:spcPts val="0"/>
              </a:spcAft>
              <a:buSzPts val="1400"/>
              <a:buFont typeface="Nunito"/>
              <a:buChar char="●"/>
            </a:pPr>
            <a:r>
              <a:rPr lang="zh-CN" b="1">
                <a:latin typeface="Nunito"/>
                <a:ea typeface="Nunito"/>
                <a:cs typeface="Nunito"/>
                <a:sym typeface="Nunito"/>
              </a:rPr>
              <a:t>Fidelity:</a:t>
            </a:r>
            <a:r>
              <a:rPr lang="zh-CN">
                <a:latin typeface="Nunito"/>
                <a:ea typeface="Nunito"/>
                <a:cs typeface="Nunito"/>
                <a:sym typeface="Nunito"/>
              </a:rPr>
              <a:t> If people switch jobs less often, it means they are also less likely to quit their jobs</a:t>
            </a:r>
            <a:endParaRPr>
              <a:latin typeface="Nunito"/>
              <a:ea typeface="Nunito"/>
              <a:cs typeface="Nunito"/>
              <a:sym typeface="Nunito"/>
            </a:endParaRPr>
          </a:p>
          <a:p>
            <a:pPr marL="457200" lvl="0" indent="-317500" algn="l" rtl="0">
              <a:lnSpc>
                <a:spcPct val="115000"/>
              </a:lnSpc>
              <a:spcBef>
                <a:spcPts val="0"/>
              </a:spcBef>
              <a:spcAft>
                <a:spcPts val="0"/>
              </a:spcAft>
              <a:buSzPts val="1400"/>
              <a:buFont typeface="Open Sans"/>
              <a:buChar char="●"/>
            </a:pPr>
            <a:r>
              <a:rPr lang="zh-CN" b="1">
                <a:latin typeface="Nunito"/>
                <a:ea typeface="Nunito"/>
                <a:cs typeface="Nunito"/>
                <a:sym typeface="Nunito"/>
              </a:rPr>
              <a:t>Overall Satisfaction:</a:t>
            </a:r>
            <a:r>
              <a:rPr lang="zh-CN">
                <a:latin typeface="Nunito"/>
                <a:ea typeface="Nunito"/>
                <a:cs typeface="Nunito"/>
                <a:sym typeface="Nunito"/>
              </a:rPr>
              <a:t> People enjoy working when they feel satisfied with their jobs, environment and relationships, therefore have low possibility for attrition</a:t>
            </a:r>
            <a:endParaRPr>
              <a:latin typeface="Nunito"/>
              <a:ea typeface="Nunito"/>
              <a:cs typeface="Nunito"/>
              <a:sym typeface="Nunito"/>
            </a:endParaRPr>
          </a:p>
          <a:p>
            <a:pPr marL="457200" lvl="0" indent="-317500" algn="l" rtl="0">
              <a:lnSpc>
                <a:spcPct val="115000"/>
              </a:lnSpc>
              <a:spcBef>
                <a:spcPts val="0"/>
              </a:spcBef>
              <a:spcAft>
                <a:spcPts val="0"/>
              </a:spcAft>
              <a:buSzPts val="1400"/>
              <a:buFont typeface="Open Sans"/>
              <a:buChar char="●"/>
            </a:pPr>
            <a:r>
              <a:rPr lang="zh-CN" b="1">
                <a:latin typeface="Nunito"/>
                <a:ea typeface="Nunito"/>
                <a:cs typeface="Nunito"/>
                <a:sym typeface="Nunito"/>
              </a:rPr>
              <a:t>Over-time:</a:t>
            </a:r>
            <a:r>
              <a:rPr lang="zh-CN">
                <a:latin typeface="Nunito"/>
                <a:ea typeface="Nunito"/>
                <a:cs typeface="Nunito"/>
                <a:sym typeface="Nunito"/>
              </a:rPr>
              <a:t> People don’t prefer jobs which require long working hours </a:t>
            </a:r>
            <a:endParaRPr>
              <a:latin typeface="Nunito"/>
              <a:ea typeface="Nunito"/>
              <a:cs typeface="Nunito"/>
              <a:sym typeface="Nunito"/>
            </a:endParaRPr>
          </a:p>
          <a:p>
            <a:pPr marL="457200" lvl="0" indent="-317500" algn="l" rtl="0">
              <a:lnSpc>
                <a:spcPct val="115000"/>
              </a:lnSpc>
              <a:spcBef>
                <a:spcPts val="0"/>
              </a:spcBef>
              <a:spcAft>
                <a:spcPts val="0"/>
              </a:spcAft>
              <a:buSzPts val="1400"/>
              <a:buFont typeface="Open Sans"/>
              <a:buChar char="●"/>
            </a:pPr>
            <a:r>
              <a:rPr lang="zh-CN" b="1">
                <a:latin typeface="Nunito"/>
                <a:ea typeface="Nunito"/>
                <a:cs typeface="Nunito"/>
                <a:sym typeface="Nunito"/>
              </a:rPr>
              <a:t>Years at Company:</a:t>
            </a:r>
            <a:r>
              <a:rPr lang="zh-CN">
                <a:latin typeface="Nunito"/>
                <a:ea typeface="Nunito"/>
                <a:cs typeface="Nunito"/>
                <a:sym typeface="Nunito"/>
              </a:rPr>
              <a:t> If people work for a company for too long, it is easier to get a raise at a new job </a:t>
            </a:r>
            <a:endParaRPr>
              <a:latin typeface="Nunito"/>
              <a:ea typeface="Nunito"/>
              <a:cs typeface="Nunito"/>
              <a:sym typeface="Nunito"/>
            </a:endParaRPr>
          </a:p>
        </p:txBody>
      </p:sp>
      <p:sp>
        <p:nvSpPr>
          <p:cNvPr id="256" name="Google Shape;256;p33"/>
          <p:cNvSpPr/>
          <p:nvPr/>
        </p:nvSpPr>
        <p:spPr>
          <a:xfrm>
            <a:off x="0" y="0"/>
            <a:ext cx="17553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Predictive Analysis</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pic>
        <p:nvPicPr>
          <p:cNvPr id="257" name="Google Shape;257;p33"/>
          <p:cNvPicPr preferRelativeResize="0"/>
          <p:nvPr/>
        </p:nvPicPr>
        <p:blipFill>
          <a:blip r:embed="rId3">
            <a:alphaModFix/>
          </a:blip>
          <a:stretch>
            <a:fillRect/>
          </a:stretch>
        </p:blipFill>
        <p:spPr>
          <a:xfrm>
            <a:off x="76825" y="331200"/>
            <a:ext cx="5177150" cy="4646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Conclusions and Recommendations</a:t>
            </a:r>
            <a:endParaRPr/>
          </a:p>
        </p:txBody>
      </p:sp>
      <p:sp>
        <p:nvSpPr>
          <p:cNvPr id="263" name="Google Shape;263;p34"/>
          <p:cNvSpPr txBox="1">
            <a:spLocks noGrp="1"/>
          </p:cNvSpPr>
          <p:nvPr>
            <p:ph type="body" idx="1"/>
          </p:nvPr>
        </p:nvSpPr>
        <p:spPr>
          <a:xfrm>
            <a:off x="311700" y="1415225"/>
            <a:ext cx="8670600" cy="3659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22222"/>
              </a:buClr>
              <a:buSzPts val="1800"/>
              <a:buChar char="●"/>
            </a:pPr>
            <a:r>
              <a:rPr lang="zh-CN">
                <a:solidFill>
                  <a:srgbClr val="222222"/>
                </a:solidFill>
                <a:latin typeface="Nunito"/>
                <a:ea typeface="Nunito"/>
                <a:cs typeface="Nunito"/>
                <a:sym typeface="Nunito"/>
              </a:rPr>
              <a:t>The main general reason for attrition is the </a:t>
            </a:r>
            <a:r>
              <a:rPr lang="zh-CN" b="1">
                <a:solidFill>
                  <a:srgbClr val="222222"/>
                </a:solidFill>
                <a:latin typeface="Nunito"/>
                <a:ea typeface="Nunito"/>
                <a:cs typeface="Nunito"/>
                <a:sym typeface="Nunito"/>
              </a:rPr>
              <a:t>effort-reward imbalance.</a:t>
            </a:r>
            <a:r>
              <a:rPr lang="zh-CN">
                <a:solidFill>
                  <a:srgbClr val="222222"/>
                </a:solidFill>
                <a:latin typeface="Nunito"/>
                <a:ea typeface="Nunito"/>
                <a:cs typeface="Nunito"/>
                <a:sym typeface="Nunito"/>
              </a:rPr>
              <a:t> </a:t>
            </a:r>
            <a:endParaRPr>
              <a:solidFill>
                <a:srgbClr val="222222"/>
              </a:solidFill>
              <a:latin typeface="Nunito"/>
              <a:ea typeface="Nunito"/>
              <a:cs typeface="Nunito"/>
              <a:sym typeface="Nunito"/>
            </a:endParaRPr>
          </a:p>
          <a:p>
            <a:pPr marL="457200" lvl="0" indent="-342900" algn="l" rtl="0">
              <a:spcBef>
                <a:spcPts val="0"/>
              </a:spcBef>
              <a:spcAft>
                <a:spcPts val="0"/>
              </a:spcAft>
              <a:buClr>
                <a:srgbClr val="222222"/>
              </a:buClr>
              <a:buSzPts val="1800"/>
              <a:buChar char="●"/>
            </a:pPr>
            <a:r>
              <a:rPr lang="zh-CN">
                <a:solidFill>
                  <a:srgbClr val="222222"/>
                </a:solidFill>
                <a:latin typeface="Nunito"/>
                <a:ea typeface="Nunito"/>
                <a:cs typeface="Nunito"/>
                <a:sym typeface="Nunito"/>
              </a:rPr>
              <a:t>People who work </a:t>
            </a:r>
            <a:r>
              <a:rPr lang="zh-CN" b="1">
                <a:solidFill>
                  <a:srgbClr val="222222"/>
                </a:solidFill>
                <a:latin typeface="Nunito"/>
                <a:ea typeface="Nunito"/>
                <a:cs typeface="Nunito"/>
                <a:sym typeface="Nunito"/>
              </a:rPr>
              <a:t>overtime</a:t>
            </a:r>
            <a:r>
              <a:rPr lang="zh-CN">
                <a:solidFill>
                  <a:srgbClr val="222222"/>
                </a:solidFill>
                <a:latin typeface="Nunito"/>
                <a:ea typeface="Nunito"/>
                <a:cs typeface="Nunito"/>
                <a:sym typeface="Nunito"/>
              </a:rPr>
              <a:t> or have </a:t>
            </a:r>
            <a:r>
              <a:rPr lang="zh-CN" b="1">
                <a:solidFill>
                  <a:srgbClr val="222222"/>
                </a:solidFill>
                <a:latin typeface="Nunito"/>
                <a:ea typeface="Nunito"/>
                <a:cs typeface="Nunito"/>
                <a:sym typeface="Nunito"/>
              </a:rPr>
              <a:t>low income</a:t>
            </a:r>
            <a:r>
              <a:rPr lang="zh-CN">
                <a:solidFill>
                  <a:srgbClr val="222222"/>
                </a:solidFill>
                <a:latin typeface="Nunito"/>
                <a:ea typeface="Nunito"/>
                <a:cs typeface="Nunito"/>
                <a:sym typeface="Nunito"/>
              </a:rPr>
              <a:t> have high tendency of leaving the job</a:t>
            </a:r>
            <a:endParaRPr>
              <a:solidFill>
                <a:srgbClr val="222222"/>
              </a:solidFill>
              <a:latin typeface="Nunito"/>
              <a:ea typeface="Nunito"/>
              <a:cs typeface="Nunito"/>
              <a:sym typeface="Nunito"/>
            </a:endParaRPr>
          </a:p>
          <a:p>
            <a:pPr marL="914400" lvl="0" indent="-342900" algn="l" rtl="0">
              <a:spcBef>
                <a:spcPts val="0"/>
              </a:spcBef>
              <a:spcAft>
                <a:spcPts val="0"/>
              </a:spcAft>
              <a:buClr>
                <a:srgbClr val="222222"/>
              </a:buClr>
              <a:buSzPts val="1800"/>
              <a:buFont typeface="Nunito"/>
              <a:buChar char="❏"/>
            </a:pPr>
            <a:r>
              <a:rPr lang="zh-CN">
                <a:solidFill>
                  <a:srgbClr val="222222"/>
                </a:solidFill>
                <a:latin typeface="Nunito"/>
                <a:ea typeface="Nunito"/>
                <a:cs typeface="Nunito"/>
                <a:sym typeface="Nunito"/>
              </a:rPr>
              <a:t>IBM should check with their overtime policy that whether the overtime payoff is effective and limit on overtime hours</a:t>
            </a:r>
            <a:endParaRPr>
              <a:solidFill>
                <a:srgbClr val="222222"/>
              </a:solidFill>
              <a:latin typeface="Nunito"/>
              <a:ea typeface="Nunito"/>
              <a:cs typeface="Nunito"/>
              <a:sym typeface="Nunito"/>
            </a:endParaRPr>
          </a:p>
          <a:p>
            <a:pPr marL="457200" lvl="0" indent="-342900" algn="l" rtl="0">
              <a:spcBef>
                <a:spcPts val="0"/>
              </a:spcBef>
              <a:spcAft>
                <a:spcPts val="0"/>
              </a:spcAft>
              <a:buClr>
                <a:srgbClr val="222222"/>
              </a:buClr>
              <a:buSzPts val="1800"/>
              <a:buFont typeface="Nunito"/>
              <a:buChar char="●"/>
            </a:pPr>
            <a:r>
              <a:rPr lang="zh-CN">
                <a:solidFill>
                  <a:srgbClr val="222222"/>
                </a:solidFill>
                <a:latin typeface="Nunito"/>
                <a:ea typeface="Nunito"/>
                <a:cs typeface="Nunito"/>
                <a:sym typeface="Nunito"/>
              </a:rPr>
              <a:t>For IBM’s current work force, sales representatives have high possiblity for attrition </a:t>
            </a:r>
            <a:endParaRPr>
              <a:solidFill>
                <a:srgbClr val="222222"/>
              </a:solidFill>
              <a:latin typeface="Nunito"/>
              <a:ea typeface="Nunito"/>
              <a:cs typeface="Nunito"/>
              <a:sym typeface="Nunito"/>
            </a:endParaRPr>
          </a:p>
          <a:p>
            <a:pPr marL="914400" lvl="0" indent="-342900" algn="l" rtl="0">
              <a:spcBef>
                <a:spcPts val="0"/>
              </a:spcBef>
              <a:spcAft>
                <a:spcPts val="0"/>
              </a:spcAft>
              <a:buClr>
                <a:srgbClr val="222222"/>
              </a:buClr>
              <a:buSzPts val="1800"/>
              <a:buFont typeface="Nunito"/>
              <a:buChar char="❏"/>
            </a:pPr>
            <a:r>
              <a:rPr lang="zh-CN">
                <a:solidFill>
                  <a:srgbClr val="222222"/>
                </a:solidFill>
                <a:latin typeface="Nunito"/>
                <a:ea typeface="Nunito"/>
                <a:cs typeface="Nunito"/>
                <a:sym typeface="Nunito"/>
              </a:rPr>
              <a:t>HR can check with recruiters’ fedelity when they hire sales representatives</a:t>
            </a:r>
            <a:endParaRPr>
              <a:solidFill>
                <a:srgbClr val="222222"/>
              </a:solidFill>
              <a:latin typeface="Nunito"/>
              <a:ea typeface="Nunito"/>
              <a:cs typeface="Nunito"/>
              <a:sym typeface="Nunito"/>
            </a:endParaRPr>
          </a:p>
          <a:p>
            <a:pPr marL="457200" lvl="0" indent="0" algn="l" rtl="0">
              <a:spcBef>
                <a:spcPts val="1600"/>
              </a:spcBef>
              <a:spcAft>
                <a:spcPts val="0"/>
              </a:spcAft>
              <a:buNone/>
            </a:pPr>
            <a:endParaRPr>
              <a:solidFill>
                <a:srgbClr val="222222"/>
              </a:solidFill>
              <a:latin typeface="Nunito"/>
              <a:ea typeface="Nunito"/>
              <a:cs typeface="Nunito"/>
              <a:sym typeface="Nunito"/>
            </a:endParaRPr>
          </a:p>
          <a:p>
            <a:pPr marL="457200" lvl="0" indent="0" algn="l" rtl="0">
              <a:spcBef>
                <a:spcPts val="1600"/>
              </a:spcBef>
              <a:spcAft>
                <a:spcPts val="1600"/>
              </a:spcAft>
              <a:buNone/>
            </a:pPr>
            <a:r>
              <a:rPr lang="zh-CN">
                <a:solidFill>
                  <a:srgbClr val="222222"/>
                </a:solidFill>
                <a:latin typeface="Nunito"/>
                <a:ea typeface="Nunito"/>
                <a:cs typeface="Nunito"/>
                <a:sym typeface="Nunito"/>
              </a:rPr>
              <a:t>	</a:t>
            </a:r>
            <a:endParaRPr>
              <a:solidFill>
                <a:srgbClr val="222222"/>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230400" y="285475"/>
            <a:ext cx="4224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Conclusions and Recommendations</a:t>
            </a:r>
            <a:endParaRPr/>
          </a:p>
          <a:p>
            <a:pPr marL="0" lvl="0" indent="0" algn="l" rtl="0">
              <a:spcBef>
                <a:spcPts val="0"/>
              </a:spcBef>
              <a:spcAft>
                <a:spcPts val="0"/>
              </a:spcAft>
              <a:buNone/>
            </a:pPr>
            <a:endParaRPr/>
          </a:p>
        </p:txBody>
      </p:sp>
      <p:sp>
        <p:nvSpPr>
          <p:cNvPr id="269" name="Google Shape;269;p35"/>
          <p:cNvSpPr txBox="1">
            <a:spLocks noGrp="1"/>
          </p:cNvSpPr>
          <p:nvPr>
            <p:ph type="body" idx="1"/>
          </p:nvPr>
        </p:nvSpPr>
        <p:spPr>
          <a:xfrm>
            <a:off x="311700" y="1670675"/>
            <a:ext cx="4062000" cy="2785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22222"/>
              </a:buClr>
              <a:buSzPts val="1800"/>
              <a:buFont typeface="Nunito"/>
              <a:buChar char="●"/>
            </a:pPr>
            <a:r>
              <a:rPr lang="zh-CN">
                <a:solidFill>
                  <a:srgbClr val="222222"/>
                </a:solidFill>
                <a:latin typeface="Nunito"/>
                <a:ea typeface="Nunito"/>
                <a:cs typeface="Nunito"/>
                <a:sym typeface="Nunito"/>
              </a:rPr>
              <a:t>With our random forest model, IBM can apply it to calculate the possibilities of employees prone to leaving the company</a:t>
            </a:r>
            <a:endParaRPr>
              <a:solidFill>
                <a:srgbClr val="222222"/>
              </a:solidFill>
              <a:latin typeface="Nunito"/>
              <a:ea typeface="Nunito"/>
              <a:cs typeface="Nunito"/>
              <a:sym typeface="Nunito"/>
            </a:endParaRPr>
          </a:p>
          <a:p>
            <a:pPr marL="457200" lvl="0" indent="-342900" algn="l" rtl="0">
              <a:spcBef>
                <a:spcPts val="0"/>
              </a:spcBef>
              <a:spcAft>
                <a:spcPts val="0"/>
              </a:spcAft>
              <a:buClr>
                <a:srgbClr val="222222"/>
              </a:buClr>
              <a:buSzPts val="1800"/>
              <a:buFont typeface="Nunito"/>
              <a:buChar char="●"/>
            </a:pPr>
            <a:r>
              <a:rPr lang="zh-CN">
                <a:solidFill>
                  <a:srgbClr val="222222"/>
                </a:solidFill>
                <a:latin typeface="Nunito"/>
                <a:ea typeface="Nunito"/>
                <a:cs typeface="Nunito"/>
                <a:sym typeface="Nunito"/>
              </a:rPr>
              <a:t>With known information of an employee, we can calculate his probability of attrition </a:t>
            </a:r>
            <a:endParaRPr>
              <a:solidFill>
                <a:srgbClr val="222222"/>
              </a:solidFill>
              <a:latin typeface="Nunito"/>
              <a:ea typeface="Nunito"/>
              <a:cs typeface="Nunito"/>
              <a:sym typeface="Nunito"/>
            </a:endParaRPr>
          </a:p>
          <a:p>
            <a:pPr marL="0" lvl="0" indent="0" algn="l" rtl="0">
              <a:spcBef>
                <a:spcPts val="1600"/>
              </a:spcBef>
              <a:spcAft>
                <a:spcPts val="1600"/>
              </a:spcAft>
              <a:buNone/>
            </a:pPr>
            <a:endParaRPr>
              <a:solidFill>
                <a:srgbClr val="222222"/>
              </a:solidFill>
              <a:latin typeface="Nunito"/>
              <a:ea typeface="Nunito"/>
              <a:cs typeface="Nunito"/>
              <a:sym typeface="Nunito"/>
            </a:endParaRPr>
          </a:p>
        </p:txBody>
      </p:sp>
      <p:pic>
        <p:nvPicPr>
          <p:cNvPr id="270" name="Google Shape;270;p35"/>
          <p:cNvPicPr preferRelativeResize="0"/>
          <p:nvPr/>
        </p:nvPicPr>
        <p:blipFill>
          <a:blip r:embed="rId3">
            <a:alphaModFix/>
          </a:blip>
          <a:stretch>
            <a:fillRect/>
          </a:stretch>
        </p:blipFill>
        <p:spPr>
          <a:xfrm>
            <a:off x="4572000" y="529000"/>
            <a:ext cx="4224674" cy="4163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230400" y="285475"/>
            <a:ext cx="4224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References</a:t>
            </a:r>
            <a:endParaRPr dirty="0"/>
          </a:p>
        </p:txBody>
      </p:sp>
      <p:sp>
        <p:nvSpPr>
          <p:cNvPr id="269" name="Google Shape;269;p35"/>
          <p:cNvSpPr txBox="1">
            <a:spLocks noGrp="1"/>
          </p:cNvSpPr>
          <p:nvPr>
            <p:ph type="body" idx="1"/>
          </p:nvPr>
        </p:nvSpPr>
        <p:spPr>
          <a:xfrm>
            <a:off x="311700" y="1350635"/>
            <a:ext cx="8611320" cy="2764165"/>
          </a:xfrm>
          <a:prstGeom prst="rect">
            <a:avLst/>
          </a:prstGeom>
        </p:spPr>
        <p:txBody>
          <a:bodyPr spcFirstLastPara="1" wrap="square" lIns="91425" tIns="91425" rIns="91425" bIns="91425" anchor="t" anchorCtr="0">
            <a:noAutofit/>
          </a:bodyPr>
          <a:lstStyle/>
          <a:p>
            <a:pPr lvl="0">
              <a:lnSpc>
                <a:spcPct val="200000"/>
              </a:lnSpc>
              <a:buClr>
                <a:srgbClr val="222222"/>
              </a:buClr>
              <a:buFont typeface="Nunito"/>
              <a:buChar char="●"/>
            </a:pPr>
            <a:r>
              <a:rPr lang="en-US" sz="1400" dirty="0">
                <a:solidFill>
                  <a:schemeClr val="bg2">
                    <a:lumMod val="50000"/>
                  </a:schemeClr>
                </a:solidFill>
                <a:hlinkClick r:id="rId3">
                  <a:extLst>
                    <a:ext uri="{A12FA001-AC4F-418D-AE19-62706E023703}">
                      <ahyp:hlinkClr xmlns:ahyp="http://schemas.microsoft.com/office/drawing/2018/hyperlinkcolor" val="tx"/>
                    </a:ext>
                  </a:extLst>
                </a:hlinkClick>
              </a:rPr>
              <a:t>https://www.kaggle.com/pavansubhasht/ibm-hr-analytics-attrition-dataset</a:t>
            </a:r>
            <a:endParaRPr lang="en-US" sz="1400" dirty="0">
              <a:solidFill>
                <a:schemeClr val="bg2">
                  <a:lumMod val="50000"/>
                </a:schemeClr>
              </a:solidFill>
            </a:endParaRPr>
          </a:p>
          <a:p>
            <a:pPr lvl="0">
              <a:lnSpc>
                <a:spcPct val="200000"/>
              </a:lnSpc>
              <a:buClr>
                <a:srgbClr val="222222"/>
              </a:buClr>
              <a:buFont typeface="Nunito"/>
              <a:buChar char="●"/>
            </a:pPr>
            <a:r>
              <a:rPr lang="en-US" sz="1400" dirty="0">
                <a:solidFill>
                  <a:schemeClr val="bg2">
                    <a:lumMod val="50000"/>
                  </a:schemeClr>
                </a:solidFill>
                <a:hlinkClick r:id="rId4">
                  <a:extLst>
                    <a:ext uri="{A12FA001-AC4F-418D-AE19-62706E023703}">
                      <ahyp:hlinkClr xmlns:ahyp="http://schemas.microsoft.com/office/drawing/2018/hyperlinkcolor" val="tx"/>
                    </a:ext>
                  </a:extLst>
                </a:hlinkClick>
              </a:rPr>
              <a:t>https://www.kaggle.com/arthurtok/employee-attrition-via-ensemble-tree-based-methods</a:t>
            </a:r>
            <a:endParaRPr lang="en-US" sz="1400" dirty="0">
              <a:solidFill>
                <a:schemeClr val="bg2">
                  <a:lumMod val="50000"/>
                </a:schemeClr>
              </a:solidFill>
            </a:endParaRPr>
          </a:p>
          <a:p>
            <a:pPr lvl="0">
              <a:lnSpc>
                <a:spcPct val="200000"/>
              </a:lnSpc>
              <a:buClr>
                <a:srgbClr val="222222"/>
              </a:buClr>
              <a:buFont typeface="Nunito"/>
              <a:buChar char="●"/>
            </a:pPr>
            <a:r>
              <a:rPr lang="en-US" sz="1400" dirty="0">
                <a:solidFill>
                  <a:schemeClr val="bg2">
                    <a:lumMod val="50000"/>
                  </a:schemeClr>
                </a:solidFill>
                <a:hlinkClick r:id="rId5">
                  <a:extLst>
                    <a:ext uri="{A12FA001-AC4F-418D-AE19-62706E023703}">
                      <ahyp:hlinkClr xmlns:ahyp="http://schemas.microsoft.com/office/drawing/2018/hyperlinkcolor" val="tx"/>
                    </a:ext>
                  </a:extLst>
                </a:hlinkClick>
              </a:rPr>
              <a:t>https://www.kaggle.com/vincentlugat/ibm-attrition-analysis-and-prediction</a:t>
            </a:r>
            <a:endParaRPr lang="en-US" sz="1400" dirty="0">
              <a:solidFill>
                <a:schemeClr val="bg2">
                  <a:lumMod val="50000"/>
                </a:schemeClr>
              </a:solidFill>
            </a:endParaRPr>
          </a:p>
          <a:p>
            <a:pPr lvl="0">
              <a:lnSpc>
                <a:spcPct val="200000"/>
              </a:lnSpc>
              <a:buClr>
                <a:srgbClr val="222222"/>
              </a:buClr>
              <a:buFont typeface="Nunito"/>
              <a:buChar char="●"/>
            </a:pPr>
            <a:r>
              <a:rPr lang="en-US" sz="1400" dirty="0">
                <a:solidFill>
                  <a:schemeClr val="bg2">
                    <a:lumMod val="50000"/>
                  </a:schemeClr>
                </a:solidFill>
                <a:hlinkClick r:id="rId6">
                  <a:extLst>
                    <a:ext uri="{A12FA001-AC4F-418D-AE19-62706E023703}">
                      <ahyp:hlinkClr xmlns:ahyp="http://schemas.microsoft.com/office/drawing/2018/hyperlinkcolor" val="tx"/>
                    </a:ext>
                  </a:extLst>
                </a:hlinkClick>
              </a:rPr>
              <a:t>https://www.kaggle.com/janiobachmann/attrition-in-an-organization-why-workers-quit</a:t>
            </a:r>
            <a:endParaRPr lang="en-US" sz="1400" dirty="0">
              <a:solidFill>
                <a:schemeClr val="bg2">
                  <a:lumMod val="50000"/>
                </a:schemeClr>
              </a:solidFill>
            </a:endParaRPr>
          </a:p>
          <a:p>
            <a:pPr lvl="0">
              <a:lnSpc>
                <a:spcPct val="200000"/>
              </a:lnSpc>
              <a:buClr>
                <a:srgbClr val="222222"/>
              </a:buClr>
              <a:buFont typeface="Nunito"/>
              <a:buChar char="●"/>
            </a:pPr>
            <a:r>
              <a:rPr lang="en-US" sz="1400" dirty="0">
                <a:solidFill>
                  <a:schemeClr val="bg2">
                    <a:lumMod val="50000"/>
                  </a:schemeClr>
                </a:solidFill>
                <a:hlinkClick r:id="rId7">
                  <a:extLst>
                    <a:ext uri="{A12FA001-AC4F-418D-AE19-62706E023703}">
                      <ahyp:hlinkClr xmlns:ahyp="http://schemas.microsoft.com/office/drawing/2018/hyperlinkcolor" val="tx"/>
                    </a:ext>
                  </a:extLst>
                </a:hlinkClick>
              </a:rPr>
              <a:t>https://www.kaggle.com/aljaz91/ibm-s-attrition-tackling-class-imbalance-with-gbm</a:t>
            </a:r>
            <a:r>
              <a:rPr lang="en-US" sz="1400" dirty="0">
                <a:solidFill>
                  <a:schemeClr val="bg2">
                    <a:lumMod val="50000"/>
                  </a:schemeClr>
                </a:solidFill>
              </a:rPr>
              <a:t> </a:t>
            </a:r>
            <a:endParaRPr sz="1400" dirty="0">
              <a:solidFill>
                <a:schemeClr val="bg2">
                  <a:lumMod val="50000"/>
                </a:schemeClr>
              </a:solidFill>
              <a:latin typeface="Nunito"/>
              <a:ea typeface="Nunito"/>
              <a:cs typeface="Nunito"/>
              <a:sym typeface="Nunito"/>
            </a:endParaRPr>
          </a:p>
        </p:txBody>
      </p:sp>
    </p:spTree>
    <p:extLst>
      <p:ext uri="{BB962C8B-B14F-4D97-AF65-F5344CB8AC3E}">
        <p14:creationId xmlns:p14="http://schemas.microsoft.com/office/powerpoint/2010/main" val="1123105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6"/>
          <p:cNvPicPr preferRelativeResize="0"/>
          <p:nvPr/>
        </p:nvPicPr>
        <p:blipFill>
          <a:blip r:embed="rId3">
            <a:alphaModFix/>
          </a:blip>
          <a:stretch>
            <a:fillRect/>
          </a:stretch>
        </p:blipFill>
        <p:spPr>
          <a:xfrm>
            <a:off x="1014600" y="669850"/>
            <a:ext cx="5077051" cy="4005150"/>
          </a:xfrm>
          <a:prstGeom prst="rect">
            <a:avLst/>
          </a:prstGeom>
          <a:noFill/>
          <a:ln>
            <a:noFill/>
          </a:ln>
        </p:spPr>
      </p:pic>
      <p:sp>
        <p:nvSpPr>
          <p:cNvPr id="276" name="Google Shape;276;p36"/>
          <p:cNvSpPr txBox="1"/>
          <p:nvPr/>
        </p:nvSpPr>
        <p:spPr>
          <a:xfrm>
            <a:off x="4934825" y="4075500"/>
            <a:ext cx="6911100" cy="3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b="1">
                <a:solidFill>
                  <a:srgbClr val="FFFFFF"/>
                </a:solidFill>
                <a:latin typeface="Open Sans"/>
                <a:ea typeface="Open Sans"/>
                <a:cs typeface="Open Sans"/>
                <a:sym typeface="Open Sans"/>
              </a:rPr>
              <a:t>GROUP 2</a:t>
            </a:r>
            <a:endParaRPr b="1">
              <a:solidFill>
                <a:srgbClr val="FFFFFF"/>
              </a:solidFill>
              <a:latin typeface="Open Sans"/>
              <a:ea typeface="Open Sans"/>
              <a:cs typeface="Open Sans"/>
              <a:sym typeface="Open Sans"/>
            </a:endParaRPr>
          </a:p>
        </p:txBody>
      </p:sp>
      <p:sp>
        <p:nvSpPr>
          <p:cNvPr id="277" name="Google Shape;277;p36"/>
          <p:cNvSpPr txBox="1"/>
          <p:nvPr/>
        </p:nvSpPr>
        <p:spPr>
          <a:xfrm>
            <a:off x="6570400" y="2571750"/>
            <a:ext cx="2209500" cy="9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2400" b="1" dirty="0">
                <a:solidFill>
                  <a:schemeClr val="accent4"/>
                </a:solidFill>
                <a:latin typeface="Open Sans"/>
                <a:ea typeface="Open Sans"/>
                <a:cs typeface="Open Sans"/>
                <a:sym typeface="Open Sans"/>
              </a:rPr>
              <a:t>GROUP 2</a:t>
            </a:r>
            <a:endParaRPr sz="2400" b="1" dirty="0">
              <a:solidFill>
                <a:schemeClr val="accent4"/>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t>What is People Analytics?</a:t>
            </a:r>
            <a:endParaRPr/>
          </a:p>
        </p:txBody>
      </p:sp>
      <p:sp>
        <p:nvSpPr>
          <p:cNvPr id="82" name="Google Shape;82;p15"/>
          <p:cNvSpPr txBox="1"/>
          <p:nvPr/>
        </p:nvSpPr>
        <p:spPr>
          <a:xfrm>
            <a:off x="1406900" y="1850450"/>
            <a:ext cx="7473300" cy="7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en Sans"/>
                <a:ea typeface="Open Sans"/>
                <a:cs typeface="Open Sans"/>
                <a:sym typeface="Open Sans"/>
              </a:rPr>
              <a:t>A data-driven approach to managing people at work</a:t>
            </a:r>
            <a:endParaRPr sz="1800">
              <a:latin typeface="Open Sans"/>
              <a:ea typeface="Open Sans"/>
              <a:cs typeface="Open Sans"/>
              <a:sym typeface="Open Sans"/>
            </a:endParaRPr>
          </a:p>
        </p:txBody>
      </p:sp>
      <p:sp>
        <p:nvSpPr>
          <p:cNvPr id="83" name="Google Shape;83;p15"/>
          <p:cNvSpPr txBox="1"/>
          <p:nvPr/>
        </p:nvSpPr>
        <p:spPr>
          <a:xfrm>
            <a:off x="1411800" y="2894400"/>
            <a:ext cx="7740000" cy="7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en Sans"/>
                <a:ea typeface="Open Sans"/>
                <a:cs typeface="Open Sans"/>
                <a:sym typeface="Open Sans"/>
              </a:rPr>
              <a:t>Analytics applied to people issues - hiring, retention, compensation etc.</a:t>
            </a:r>
            <a:endParaRPr sz="1800">
              <a:latin typeface="Open Sans"/>
              <a:ea typeface="Open Sans"/>
              <a:cs typeface="Open Sans"/>
              <a:sym typeface="Open Sans"/>
            </a:endParaRPr>
          </a:p>
        </p:txBody>
      </p:sp>
      <p:sp>
        <p:nvSpPr>
          <p:cNvPr id="84" name="Google Shape;84;p15"/>
          <p:cNvSpPr txBox="1"/>
          <p:nvPr/>
        </p:nvSpPr>
        <p:spPr>
          <a:xfrm>
            <a:off x="1398150" y="3938375"/>
            <a:ext cx="6946500" cy="5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800">
                <a:latin typeface="Open Sans"/>
                <a:ea typeface="Open Sans"/>
                <a:cs typeface="Open Sans"/>
                <a:sym typeface="Open Sans"/>
              </a:rPr>
              <a:t>Firm’s greatest assets are its people</a:t>
            </a:r>
            <a:endParaRPr sz="1800">
              <a:latin typeface="Open Sans"/>
              <a:ea typeface="Open Sans"/>
              <a:cs typeface="Open Sans"/>
              <a:sym typeface="Open Sans"/>
            </a:endParaRPr>
          </a:p>
        </p:txBody>
      </p:sp>
      <p:sp>
        <p:nvSpPr>
          <p:cNvPr id="85" name="Google Shape;85;p15"/>
          <p:cNvSpPr/>
          <p:nvPr/>
        </p:nvSpPr>
        <p:spPr>
          <a:xfrm>
            <a:off x="457225" y="1738625"/>
            <a:ext cx="797400" cy="797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5"/>
          <p:cNvPicPr preferRelativeResize="0"/>
          <p:nvPr/>
        </p:nvPicPr>
        <p:blipFill>
          <a:blip r:embed="rId3">
            <a:alphaModFix/>
          </a:blip>
          <a:stretch>
            <a:fillRect/>
          </a:stretch>
        </p:blipFill>
        <p:spPr>
          <a:xfrm>
            <a:off x="457225" y="1738675"/>
            <a:ext cx="797400" cy="797400"/>
          </a:xfrm>
          <a:prstGeom prst="rect">
            <a:avLst/>
          </a:prstGeom>
          <a:noFill/>
          <a:ln>
            <a:noFill/>
          </a:ln>
        </p:spPr>
      </p:pic>
      <p:sp>
        <p:nvSpPr>
          <p:cNvPr id="87" name="Google Shape;87;p15"/>
          <p:cNvSpPr/>
          <p:nvPr/>
        </p:nvSpPr>
        <p:spPr>
          <a:xfrm>
            <a:off x="457225" y="2805425"/>
            <a:ext cx="797400" cy="797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5"/>
          <p:cNvPicPr preferRelativeResize="0"/>
          <p:nvPr/>
        </p:nvPicPr>
        <p:blipFill>
          <a:blip r:embed="rId4">
            <a:alphaModFix/>
          </a:blip>
          <a:stretch>
            <a:fillRect/>
          </a:stretch>
        </p:blipFill>
        <p:spPr>
          <a:xfrm>
            <a:off x="457100" y="2800250"/>
            <a:ext cx="797400" cy="797400"/>
          </a:xfrm>
          <a:prstGeom prst="rect">
            <a:avLst/>
          </a:prstGeom>
          <a:noFill/>
          <a:ln>
            <a:noFill/>
          </a:ln>
        </p:spPr>
      </p:pic>
      <p:sp>
        <p:nvSpPr>
          <p:cNvPr id="89" name="Google Shape;89;p15"/>
          <p:cNvSpPr/>
          <p:nvPr/>
        </p:nvSpPr>
        <p:spPr>
          <a:xfrm>
            <a:off x="457225" y="3796025"/>
            <a:ext cx="797400" cy="797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5"/>
          <p:cNvPicPr preferRelativeResize="0"/>
          <p:nvPr/>
        </p:nvPicPr>
        <p:blipFill>
          <a:blip r:embed="rId5">
            <a:alphaModFix/>
          </a:blip>
          <a:stretch>
            <a:fillRect/>
          </a:stretch>
        </p:blipFill>
        <p:spPr>
          <a:xfrm>
            <a:off x="527025" y="3860775"/>
            <a:ext cx="651275" cy="651275"/>
          </a:xfrm>
          <a:prstGeom prst="rect">
            <a:avLst/>
          </a:prstGeom>
          <a:noFill/>
          <a:ln>
            <a:noFill/>
          </a:ln>
        </p:spPr>
      </p:pic>
      <p:sp>
        <p:nvSpPr>
          <p:cNvPr id="91" name="Google Shape;91;p15"/>
          <p:cNvSpPr txBox="1"/>
          <p:nvPr/>
        </p:nvSpPr>
        <p:spPr>
          <a:xfrm>
            <a:off x="603225" y="270075"/>
            <a:ext cx="7070700" cy="8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92" name="Google Shape;92;p15"/>
          <p:cNvSpPr/>
          <p:nvPr/>
        </p:nvSpPr>
        <p:spPr>
          <a:xfrm>
            <a:off x="0" y="0"/>
            <a:ext cx="1411800" cy="3804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b="1">
                <a:solidFill>
                  <a:schemeClr val="accent2"/>
                </a:solidFill>
                <a:latin typeface="Nunito"/>
                <a:ea typeface="Nunito"/>
                <a:cs typeface="Nunito"/>
                <a:sym typeface="Nunito"/>
              </a:rPr>
              <a:t>Introduction</a:t>
            </a:r>
            <a:endParaRPr b="1">
              <a:solidFill>
                <a:schemeClr val="accent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311700" y="445025"/>
            <a:ext cx="40251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Attrition</a:t>
            </a:r>
            <a:endParaRPr/>
          </a:p>
        </p:txBody>
      </p:sp>
      <p:sp>
        <p:nvSpPr>
          <p:cNvPr id="98" name="Google Shape;98;p16"/>
          <p:cNvSpPr txBox="1">
            <a:spLocks noGrp="1"/>
          </p:cNvSpPr>
          <p:nvPr>
            <p:ph type="body" idx="1"/>
          </p:nvPr>
        </p:nvSpPr>
        <p:spPr>
          <a:xfrm>
            <a:off x="311700" y="1152425"/>
            <a:ext cx="4379700" cy="33027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Clr>
                <a:srgbClr val="000000"/>
              </a:buClr>
              <a:buSzPts val="1500"/>
              <a:buFont typeface="Nunito"/>
              <a:buChar char="●"/>
            </a:pPr>
            <a:r>
              <a:rPr lang="zh-CN" sz="1500">
                <a:solidFill>
                  <a:srgbClr val="000000"/>
                </a:solidFill>
                <a:latin typeface="Nunito"/>
                <a:ea typeface="Nunito"/>
                <a:cs typeface="Nunito"/>
                <a:sym typeface="Nunito"/>
              </a:rPr>
              <a:t>Turnover rate of employees inside an organization</a:t>
            </a:r>
            <a:endParaRPr sz="1500">
              <a:solidFill>
                <a:srgbClr val="000000"/>
              </a:solidFill>
              <a:latin typeface="Nunito"/>
              <a:ea typeface="Nunito"/>
              <a:cs typeface="Nunito"/>
              <a:sym typeface="Nunito"/>
            </a:endParaRPr>
          </a:p>
          <a:p>
            <a:pPr marL="457200" lvl="0" indent="0" algn="l" rtl="0">
              <a:lnSpc>
                <a:spcPct val="100000"/>
              </a:lnSpc>
              <a:spcBef>
                <a:spcPts val="0"/>
              </a:spcBef>
              <a:spcAft>
                <a:spcPts val="0"/>
              </a:spcAft>
              <a:buNone/>
            </a:pPr>
            <a:endParaRPr sz="1500">
              <a:solidFill>
                <a:srgbClr val="000000"/>
              </a:solidFill>
              <a:latin typeface="Nunito"/>
              <a:ea typeface="Nunito"/>
              <a:cs typeface="Nunito"/>
              <a:sym typeface="Nunito"/>
            </a:endParaRPr>
          </a:p>
          <a:p>
            <a:pPr marL="457200" lvl="0" indent="-323850" algn="l" rtl="0">
              <a:lnSpc>
                <a:spcPct val="100000"/>
              </a:lnSpc>
              <a:spcBef>
                <a:spcPts val="0"/>
              </a:spcBef>
              <a:spcAft>
                <a:spcPts val="0"/>
              </a:spcAft>
              <a:buClr>
                <a:srgbClr val="000000"/>
              </a:buClr>
              <a:buSzPts val="1500"/>
              <a:buFont typeface="Nunito"/>
              <a:buChar char="●"/>
            </a:pPr>
            <a:r>
              <a:rPr lang="zh-CN" sz="1500">
                <a:solidFill>
                  <a:srgbClr val="000000"/>
                </a:solidFill>
                <a:latin typeface="Nunito"/>
                <a:ea typeface="Nunito"/>
                <a:cs typeface="Nunito"/>
                <a:sym typeface="Nunito"/>
              </a:rPr>
              <a:t>Some possible Reasons:</a:t>
            </a:r>
            <a:endParaRPr sz="1500">
              <a:solidFill>
                <a:srgbClr val="000000"/>
              </a:solidFill>
              <a:latin typeface="Nunito"/>
              <a:ea typeface="Nunito"/>
              <a:cs typeface="Nunito"/>
              <a:sym typeface="Nunito"/>
            </a:endParaRPr>
          </a:p>
          <a:p>
            <a:pPr marL="457200" lvl="0" indent="0" algn="l" rtl="0">
              <a:lnSpc>
                <a:spcPct val="100000"/>
              </a:lnSpc>
              <a:spcBef>
                <a:spcPts val="0"/>
              </a:spcBef>
              <a:spcAft>
                <a:spcPts val="0"/>
              </a:spcAft>
              <a:buNone/>
            </a:pPr>
            <a:endParaRPr sz="1500">
              <a:solidFill>
                <a:srgbClr val="000000"/>
              </a:solidFill>
              <a:latin typeface="Nunito"/>
              <a:ea typeface="Nunito"/>
              <a:cs typeface="Nunito"/>
              <a:sym typeface="Nunito"/>
            </a:endParaRPr>
          </a:p>
          <a:p>
            <a:pPr marL="457200" lvl="0" indent="-323850" algn="l" rtl="0">
              <a:lnSpc>
                <a:spcPct val="150000"/>
              </a:lnSpc>
              <a:spcBef>
                <a:spcPts val="0"/>
              </a:spcBef>
              <a:spcAft>
                <a:spcPts val="0"/>
              </a:spcAft>
              <a:buClr>
                <a:srgbClr val="000000"/>
              </a:buClr>
              <a:buSzPts val="1500"/>
              <a:buFont typeface="Nunito"/>
              <a:buAutoNum type="arabicPeriod"/>
            </a:pPr>
            <a:r>
              <a:rPr lang="zh-CN" sz="1500">
                <a:solidFill>
                  <a:srgbClr val="000000"/>
                </a:solidFill>
                <a:latin typeface="Nunito"/>
                <a:ea typeface="Nunito"/>
                <a:cs typeface="Nunito"/>
                <a:sym typeface="Nunito"/>
              </a:rPr>
              <a:t>Employees seeking for better opportunities.</a:t>
            </a:r>
            <a:endParaRPr sz="1500">
              <a:solidFill>
                <a:srgbClr val="000000"/>
              </a:solidFill>
              <a:latin typeface="Nunito"/>
              <a:ea typeface="Nunito"/>
              <a:cs typeface="Nunito"/>
              <a:sym typeface="Nunito"/>
            </a:endParaRPr>
          </a:p>
          <a:p>
            <a:pPr marL="457200" lvl="0" indent="-323850" algn="l" rtl="0">
              <a:lnSpc>
                <a:spcPct val="150000"/>
              </a:lnSpc>
              <a:spcBef>
                <a:spcPts val="0"/>
              </a:spcBef>
              <a:spcAft>
                <a:spcPts val="0"/>
              </a:spcAft>
              <a:buClr>
                <a:srgbClr val="000000"/>
              </a:buClr>
              <a:buSzPts val="1500"/>
              <a:buFont typeface="Nunito"/>
              <a:buAutoNum type="arabicPeriod"/>
            </a:pPr>
            <a:r>
              <a:rPr lang="zh-CN" sz="1500">
                <a:solidFill>
                  <a:srgbClr val="000000"/>
                </a:solidFill>
                <a:latin typeface="Nunito"/>
                <a:ea typeface="Nunito"/>
                <a:cs typeface="Nunito"/>
                <a:sym typeface="Nunito"/>
              </a:rPr>
              <a:t>A negative working environment.</a:t>
            </a:r>
            <a:endParaRPr sz="1500">
              <a:solidFill>
                <a:srgbClr val="000000"/>
              </a:solidFill>
              <a:latin typeface="Nunito"/>
              <a:ea typeface="Nunito"/>
              <a:cs typeface="Nunito"/>
              <a:sym typeface="Nunito"/>
            </a:endParaRPr>
          </a:p>
          <a:p>
            <a:pPr marL="457200" lvl="0" indent="-323850" algn="l" rtl="0">
              <a:lnSpc>
                <a:spcPct val="150000"/>
              </a:lnSpc>
              <a:spcBef>
                <a:spcPts val="0"/>
              </a:spcBef>
              <a:spcAft>
                <a:spcPts val="0"/>
              </a:spcAft>
              <a:buClr>
                <a:srgbClr val="000000"/>
              </a:buClr>
              <a:buSzPts val="1500"/>
              <a:buFont typeface="Nunito"/>
              <a:buAutoNum type="arabicPeriod"/>
            </a:pPr>
            <a:r>
              <a:rPr lang="zh-CN" sz="1500">
                <a:solidFill>
                  <a:srgbClr val="000000"/>
                </a:solidFill>
                <a:latin typeface="Nunito"/>
                <a:ea typeface="Nunito"/>
                <a:cs typeface="Nunito"/>
                <a:sym typeface="Nunito"/>
              </a:rPr>
              <a:t>Dissatisfaction with job</a:t>
            </a:r>
            <a:endParaRPr sz="1500">
              <a:solidFill>
                <a:srgbClr val="000000"/>
              </a:solidFill>
              <a:latin typeface="Nunito"/>
              <a:ea typeface="Nunito"/>
              <a:cs typeface="Nunito"/>
              <a:sym typeface="Nunito"/>
            </a:endParaRPr>
          </a:p>
          <a:p>
            <a:pPr marL="457200" lvl="0" indent="-323850" algn="l" rtl="0">
              <a:lnSpc>
                <a:spcPct val="150000"/>
              </a:lnSpc>
              <a:spcBef>
                <a:spcPts val="0"/>
              </a:spcBef>
              <a:spcAft>
                <a:spcPts val="0"/>
              </a:spcAft>
              <a:buClr>
                <a:srgbClr val="000000"/>
              </a:buClr>
              <a:buSzPts val="1500"/>
              <a:buFont typeface="Nunito"/>
              <a:buAutoNum type="arabicPeriod"/>
            </a:pPr>
            <a:r>
              <a:rPr lang="zh-CN" sz="1500">
                <a:solidFill>
                  <a:srgbClr val="000000"/>
                </a:solidFill>
                <a:latin typeface="Nunito"/>
                <a:ea typeface="Nunito"/>
                <a:cs typeface="Nunito"/>
                <a:sym typeface="Nunito"/>
              </a:rPr>
              <a:t>Bad management</a:t>
            </a:r>
            <a:endParaRPr sz="1500">
              <a:solidFill>
                <a:srgbClr val="000000"/>
              </a:solidFill>
              <a:latin typeface="Nunito"/>
              <a:ea typeface="Nunito"/>
              <a:cs typeface="Nunito"/>
              <a:sym typeface="Nunito"/>
            </a:endParaRPr>
          </a:p>
          <a:p>
            <a:pPr marL="457200" lvl="0" indent="-323850" algn="l" rtl="0">
              <a:lnSpc>
                <a:spcPct val="150000"/>
              </a:lnSpc>
              <a:spcBef>
                <a:spcPts val="0"/>
              </a:spcBef>
              <a:spcAft>
                <a:spcPts val="0"/>
              </a:spcAft>
              <a:buClr>
                <a:srgbClr val="000000"/>
              </a:buClr>
              <a:buSzPts val="1500"/>
              <a:buFont typeface="Nunito"/>
              <a:buAutoNum type="arabicPeriod"/>
            </a:pPr>
            <a:r>
              <a:rPr lang="zh-CN" sz="1500">
                <a:solidFill>
                  <a:srgbClr val="000000"/>
                </a:solidFill>
                <a:latin typeface="Nunito"/>
                <a:ea typeface="Nunito"/>
                <a:cs typeface="Nunito"/>
                <a:sym typeface="Nunito"/>
              </a:rPr>
              <a:t>Health condition of an employee (or even death)</a:t>
            </a:r>
            <a:endParaRPr sz="1500">
              <a:solidFill>
                <a:srgbClr val="000000"/>
              </a:solidFill>
              <a:latin typeface="Nunito"/>
              <a:ea typeface="Nunito"/>
              <a:cs typeface="Nunito"/>
              <a:sym typeface="Nunito"/>
            </a:endParaRPr>
          </a:p>
          <a:p>
            <a:pPr marL="457200" lvl="0" indent="-323850" algn="l" rtl="0">
              <a:lnSpc>
                <a:spcPct val="150000"/>
              </a:lnSpc>
              <a:spcBef>
                <a:spcPts val="0"/>
              </a:spcBef>
              <a:spcAft>
                <a:spcPts val="0"/>
              </a:spcAft>
              <a:buClr>
                <a:srgbClr val="000000"/>
              </a:buClr>
              <a:buSzPts val="1500"/>
              <a:buFont typeface="Nunito"/>
              <a:buAutoNum type="arabicPeriod"/>
            </a:pPr>
            <a:r>
              <a:rPr lang="zh-CN" sz="1500">
                <a:solidFill>
                  <a:srgbClr val="000000"/>
                </a:solidFill>
                <a:latin typeface="Nunito"/>
                <a:ea typeface="Nunito"/>
                <a:cs typeface="Nunito"/>
                <a:sym typeface="Nunito"/>
              </a:rPr>
              <a:t>Excessive working hours</a:t>
            </a:r>
            <a:endParaRPr sz="1500">
              <a:solidFill>
                <a:srgbClr val="000000"/>
              </a:solidFill>
              <a:latin typeface="Nunito"/>
              <a:ea typeface="Nunito"/>
              <a:cs typeface="Nunito"/>
              <a:sym typeface="Nunito"/>
            </a:endParaRPr>
          </a:p>
          <a:p>
            <a:pPr marL="457200" lvl="0" indent="0" algn="l" rtl="0">
              <a:lnSpc>
                <a:spcPct val="100000"/>
              </a:lnSpc>
              <a:spcBef>
                <a:spcPts val="0"/>
              </a:spcBef>
              <a:spcAft>
                <a:spcPts val="0"/>
              </a:spcAft>
              <a:buNone/>
            </a:pPr>
            <a:endParaRPr sz="1500">
              <a:solidFill>
                <a:srgbClr val="000000"/>
              </a:solidFill>
              <a:latin typeface="Nunito"/>
              <a:ea typeface="Nunito"/>
              <a:cs typeface="Nunito"/>
              <a:sym typeface="Nunito"/>
            </a:endParaRPr>
          </a:p>
          <a:p>
            <a:pPr marL="0" lvl="0" indent="0" algn="l" rtl="0">
              <a:spcBef>
                <a:spcPts val="0"/>
              </a:spcBef>
              <a:spcAft>
                <a:spcPts val="1600"/>
              </a:spcAft>
              <a:buNone/>
            </a:pPr>
            <a:endParaRPr sz="1500">
              <a:latin typeface="Nunito"/>
              <a:ea typeface="Nunito"/>
              <a:cs typeface="Nunito"/>
              <a:sym typeface="Nunito"/>
            </a:endParaRPr>
          </a:p>
        </p:txBody>
      </p:sp>
      <p:sp>
        <p:nvSpPr>
          <p:cNvPr id="99" name="Google Shape;99;p16"/>
          <p:cNvSpPr txBox="1"/>
          <p:nvPr/>
        </p:nvSpPr>
        <p:spPr>
          <a:xfrm>
            <a:off x="8441075" y="537650"/>
            <a:ext cx="702900" cy="4247400"/>
          </a:xfrm>
          <a:prstGeom prst="rect">
            <a:avLst/>
          </a:prstGeom>
          <a:solidFill>
            <a:srgbClr val="B7B7B7"/>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00" name="Google Shape;100;p16"/>
          <p:cNvPicPr preferRelativeResize="0"/>
          <p:nvPr/>
        </p:nvPicPr>
        <p:blipFill>
          <a:blip r:embed="rId3">
            <a:alphaModFix/>
          </a:blip>
          <a:stretch>
            <a:fillRect/>
          </a:stretch>
        </p:blipFill>
        <p:spPr>
          <a:xfrm>
            <a:off x="4900625" y="688600"/>
            <a:ext cx="4025100" cy="3925962"/>
          </a:xfrm>
          <a:prstGeom prst="rect">
            <a:avLst/>
          </a:prstGeom>
          <a:noFill/>
          <a:ln>
            <a:noFill/>
          </a:ln>
        </p:spPr>
      </p:pic>
      <p:sp>
        <p:nvSpPr>
          <p:cNvPr id="101" name="Google Shape;101;p16"/>
          <p:cNvSpPr/>
          <p:nvPr/>
        </p:nvSpPr>
        <p:spPr>
          <a:xfrm>
            <a:off x="0" y="0"/>
            <a:ext cx="1411800" cy="3804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b="1">
                <a:solidFill>
                  <a:schemeClr val="accent2"/>
                </a:solidFill>
                <a:latin typeface="Nunito"/>
                <a:ea typeface="Nunito"/>
                <a:cs typeface="Nunito"/>
                <a:sym typeface="Nunito"/>
              </a:rPr>
              <a:t>Introduction</a:t>
            </a:r>
            <a:endParaRPr b="1">
              <a:solidFill>
                <a:schemeClr val="accent2"/>
              </a:solidFill>
              <a:latin typeface="Nunito"/>
              <a:ea typeface="Nunito"/>
              <a:cs typeface="Nunito"/>
              <a:sym typeface="Nunito"/>
            </a:endParaRPr>
          </a:p>
        </p:txBody>
      </p:sp>
      <p:sp>
        <p:nvSpPr>
          <p:cNvPr id="102" name="Google Shape;102;p16"/>
          <p:cNvSpPr txBox="1"/>
          <p:nvPr/>
        </p:nvSpPr>
        <p:spPr>
          <a:xfrm>
            <a:off x="6766625" y="3628000"/>
            <a:ext cx="2082900" cy="925200"/>
          </a:xfrm>
          <a:prstGeom prst="rect">
            <a:avLst/>
          </a:prstGeom>
          <a:solidFill>
            <a:srgbClr val="EFEFEF"/>
          </a:solidFill>
          <a:ln w="9525"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2673900" y="445025"/>
            <a:ext cx="4025100" cy="129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About the Dataset</a:t>
            </a:r>
            <a:endParaRPr/>
          </a:p>
          <a:p>
            <a:pPr marL="0" lvl="0" indent="0" algn="ctr" rtl="0">
              <a:spcBef>
                <a:spcPts val="0"/>
              </a:spcBef>
              <a:spcAft>
                <a:spcPts val="0"/>
              </a:spcAft>
              <a:buNone/>
            </a:pPr>
            <a:endParaRPr/>
          </a:p>
          <a:p>
            <a:pPr marL="0" lvl="0" indent="0" algn="ctr" rtl="0">
              <a:lnSpc>
                <a:spcPct val="125000"/>
              </a:lnSpc>
              <a:spcBef>
                <a:spcPts val="0"/>
              </a:spcBef>
              <a:spcAft>
                <a:spcPts val="0"/>
              </a:spcAft>
              <a:buNone/>
            </a:pPr>
            <a:r>
              <a:rPr lang="zh-CN" sz="1650" b="0">
                <a:highlight>
                  <a:srgbClr val="FFFFFF"/>
                </a:highlight>
                <a:latin typeface="Arial"/>
                <a:ea typeface="Arial"/>
                <a:cs typeface="Arial"/>
                <a:sym typeface="Arial"/>
              </a:rPr>
              <a:t>IBM HR Analytics Employee Attrition &amp; Performance</a:t>
            </a:r>
            <a:endParaRPr sz="1650" b="0">
              <a:highlight>
                <a:srgbClr val="FFFFFF"/>
              </a:highlight>
              <a:latin typeface="Arial"/>
              <a:ea typeface="Arial"/>
              <a:cs typeface="Arial"/>
              <a:sym typeface="Arial"/>
            </a:endParaRPr>
          </a:p>
          <a:p>
            <a:pPr marL="0" lvl="0" indent="0" algn="ctr" rtl="0">
              <a:lnSpc>
                <a:spcPct val="125000"/>
              </a:lnSpc>
              <a:spcBef>
                <a:spcPts val="600"/>
              </a:spcBef>
              <a:spcAft>
                <a:spcPts val="0"/>
              </a:spcAft>
              <a:buNone/>
            </a:pPr>
            <a:endParaRPr sz="1650" b="0">
              <a:solidFill>
                <a:srgbClr val="000000"/>
              </a:solidFill>
              <a:highlight>
                <a:srgbClr val="FFFFFF"/>
              </a:highlight>
              <a:latin typeface="Arial"/>
              <a:ea typeface="Arial"/>
              <a:cs typeface="Arial"/>
              <a:sym typeface="Arial"/>
            </a:endParaRPr>
          </a:p>
          <a:p>
            <a:pPr marL="0" lvl="0" indent="0" algn="ctr" rtl="0">
              <a:spcBef>
                <a:spcPts val="600"/>
              </a:spcBef>
              <a:spcAft>
                <a:spcPts val="0"/>
              </a:spcAft>
              <a:buNone/>
            </a:pPr>
            <a:endParaRPr sz="1400" b="0">
              <a:solidFill>
                <a:srgbClr val="000000"/>
              </a:solidFill>
              <a:latin typeface="Open Sans"/>
              <a:ea typeface="Open Sans"/>
              <a:cs typeface="Open Sans"/>
              <a:sym typeface="Open Sans"/>
            </a:endParaRPr>
          </a:p>
          <a:p>
            <a:pPr marL="0" lvl="0" indent="0" algn="l" rtl="0">
              <a:spcBef>
                <a:spcPts val="0"/>
              </a:spcBef>
              <a:spcAft>
                <a:spcPts val="0"/>
              </a:spcAft>
              <a:buNone/>
            </a:pPr>
            <a:endParaRPr sz="1400" b="0">
              <a:solidFill>
                <a:srgbClr val="000000"/>
              </a:solidFill>
              <a:latin typeface="Open Sans"/>
              <a:ea typeface="Open Sans"/>
              <a:cs typeface="Open Sans"/>
              <a:sym typeface="Open Sans"/>
            </a:endParaRPr>
          </a:p>
          <a:p>
            <a:pPr marL="0" lvl="0" indent="0" algn="ctr" rtl="0">
              <a:spcBef>
                <a:spcPts val="0"/>
              </a:spcBef>
              <a:spcAft>
                <a:spcPts val="0"/>
              </a:spcAft>
              <a:buNone/>
            </a:pPr>
            <a:endParaRPr/>
          </a:p>
        </p:txBody>
      </p:sp>
      <p:sp>
        <p:nvSpPr>
          <p:cNvPr id="108" name="Google Shape;108;p17"/>
          <p:cNvSpPr txBox="1"/>
          <p:nvPr/>
        </p:nvSpPr>
        <p:spPr>
          <a:xfrm>
            <a:off x="8441075" y="537650"/>
            <a:ext cx="702900" cy="4247400"/>
          </a:xfrm>
          <a:prstGeom prst="rect">
            <a:avLst/>
          </a:prstGeom>
          <a:solidFill>
            <a:srgbClr val="B7B7B7"/>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09" name="Google Shape;109;p17"/>
          <p:cNvSpPr txBox="1"/>
          <p:nvPr/>
        </p:nvSpPr>
        <p:spPr>
          <a:xfrm>
            <a:off x="2703900" y="2489700"/>
            <a:ext cx="4550100" cy="23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10" name="Google Shape;110;p17"/>
          <p:cNvSpPr txBox="1"/>
          <p:nvPr/>
        </p:nvSpPr>
        <p:spPr>
          <a:xfrm>
            <a:off x="2416425" y="2439600"/>
            <a:ext cx="6328800" cy="24741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Nunito"/>
              <a:buChar char="●"/>
            </a:pPr>
            <a:r>
              <a:rPr lang="zh-CN" sz="1500">
                <a:latin typeface="Nunito"/>
                <a:ea typeface="Nunito"/>
                <a:cs typeface="Nunito"/>
                <a:sym typeface="Nunito"/>
              </a:rPr>
              <a:t>Fictional data set created by IBM data scientists</a:t>
            </a:r>
            <a:endParaRPr sz="1500">
              <a:latin typeface="Nunito"/>
              <a:ea typeface="Nunito"/>
              <a:cs typeface="Nunito"/>
              <a:sym typeface="Nunito"/>
            </a:endParaRPr>
          </a:p>
          <a:p>
            <a:pPr marL="457200" lvl="0" indent="-323850" algn="l" rtl="0">
              <a:lnSpc>
                <a:spcPct val="150000"/>
              </a:lnSpc>
              <a:spcBef>
                <a:spcPts val="0"/>
              </a:spcBef>
              <a:spcAft>
                <a:spcPts val="0"/>
              </a:spcAft>
              <a:buSzPts val="1500"/>
              <a:buFont typeface="Nunito"/>
              <a:buChar char="●"/>
            </a:pPr>
            <a:r>
              <a:rPr lang="zh-CN" sz="1500">
                <a:latin typeface="Nunito"/>
                <a:ea typeface="Nunito"/>
                <a:cs typeface="Nunito"/>
                <a:sym typeface="Nunito"/>
              </a:rPr>
              <a:t>Uncover the factors that lead to employee attrition</a:t>
            </a:r>
            <a:endParaRPr sz="1500">
              <a:latin typeface="Nunito"/>
              <a:ea typeface="Nunito"/>
              <a:cs typeface="Nunito"/>
              <a:sym typeface="Nunito"/>
            </a:endParaRPr>
          </a:p>
          <a:p>
            <a:pPr marL="457200" lvl="0" indent="-323850" algn="l" rtl="0">
              <a:lnSpc>
                <a:spcPct val="150000"/>
              </a:lnSpc>
              <a:spcBef>
                <a:spcPts val="0"/>
              </a:spcBef>
              <a:spcAft>
                <a:spcPts val="0"/>
              </a:spcAft>
              <a:buSzPts val="1500"/>
              <a:buFont typeface="Nunito"/>
              <a:buChar char="●"/>
            </a:pPr>
            <a:r>
              <a:rPr lang="zh-CN" sz="1500">
                <a:latin typeface="Nunito"/>
                <a:ea typeface="Nunito"/>
                <a:cs typeface="Nunito"/>
                <a:sym typeface="Nunito"/>
              </a:rPr>
              <a:t>Data structure: 1470 observations, 35 features</a:t>
            </a:r>
            <a:endParaRPr sz="1500">
              <a:latin typeface="Nunito"/>
              <a:ea typeface="Nunito"/>
              <a:cs typeface="Nunito"/>
              <a:sym typeface="Nunito"/>
            </a:endParaRPr>
          </a:p>
          <a:p>
            <a:pPr marL="457200" lvl="0" indent="-323850" algn="l" rtl="0">
              <a:lnSpc>
                <a:spcPct val="150000"/>
              </a:lnSpc>
              <a:spcBef>
                <a:spcPts val="0"/>
              </a:spcBef>
              <a:spcAft>
                <a:spcPts val="0"/>
              </a:spcAft>
              <a:buSzPts val="1500"/>
              <a:buFont typeface="Nunito"/>
              <a:buChar char="●"/>
            </a:pPr>
            <a:r>
              <a:rPr lang="zh-CN" sz="1500">
                <a:latin typeface="Nunito"/>
                <a:ea typeface="Nunito"/>
                <a:cs typeface="Nunito"/>
                <a:sym typeface="Nunito"/>
              </a:rPr>
              <a:t>Data Type: factors and integers</a:t>
            </a:r>
            <a:endParaRPr sz="1500">
              <a:latin typeface="Nunito"/>
              <a:ea typeface="Nunito"/>
              <a:cs typeface="Nunito"/>
              <a:sym typeface="Nunito"/>
            </a:endParaRPr>
          </a:p>
          <a:p>
            <a:pPr marL="457200" lvl="0" indent="-323850" algn="l" rtl="0">
              <a:lnSpc>
                <a:spcPct val="150000"/>
              </a:lnSpc>
              <a:spcBef>
                <a:spcPts val="0"/>
              </a:spcBef>
              <a:spcAft>
                <a:spcPts val="0"/>
              </a:spcAft>
              <a:buSzPts val="1500"/>
              <a:buFont typeface="Nunito"/>
              <a:buChar char="●"/>
            </a:pPr>
            <a:r>
              <a:rPr lang="zh-CN" sz="1500">
                <a:latin typeface="Nunito"/>
                <a:ea typeface="Nunito"/>
                <a:cs typeface="Nunito"/>
                <a:sym typeface="Nunito"/>
              </a:rPr>
              <a:t>Label: Attrition </a:t>
            </a:r>
            <a:endParaRPr sz="1500">
              <a:latin typeface="Nunito"/>
              <a:ea typeface="Nunito"/>
              <a:cs typeface="Nunito"/>
              <a:sym typeface="Nunito"/>
            </a:endParaRPr>
          </a:p>
          <a:p>
            <a:pPr marL="0" lvl="0" indent="0" algn="l" rtl="0">
              <a:lnSpc>
                <a:spcPct val="150000"/>
              </a:lnSpc>
              <a:spcBef>
                <a:spcPts val="0"/>
              </a:spcBef>
              <a:spcAft>
                <a:spcPts val="0"/>
              </a:spcAft>
              <a:buNone/>
            </a:pPr>
            <a:endParaRPr sz="1500">
              <a:latin typeface="Nunito"/>
              <a:ea typeface="Nunito"/>
              <a:cs typeface="Nunito"/>
              <a:sym typeface="Nunito"/>
            </a:endParaRPr>
          </a:p>
        </p:txBody>
      </p:sp>
      <p:sp>
        <p:nvSpPr>
          <p:cNvPr id="111" name="Google Shape;111;p17"/>
          <p:cNvSpPr/>
          <p:nvPr/>
        </p:nvSpPr>
        <p:spPr>
          <a:xfrm>
            <a:off x="0" y="0"/>
            <a:ext cx="1411800" cy="3804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b="1">
                <a:solidFill>
                  <a:schemeClr val="accent2"/>
                </a:solidFill>
                <a:latin typeface="Nunito"/>
                <a:ea typeface="Nunito"/>
                <a:cs typeface="Nunito"/>
                <a:sym typeface="Nunito"/>
              </a:rPr>
              <a:t>Introduction</a:t>
            </a:r>
            <a:endParaRPr b="1">
              <a:solidFill>
                <a:schemeClr val="accent2"/>
              </a:solidFill>
              <a:latin typeface="Nunito"/>
              <a:ea typeface="Nunito"/>
              <a:cs typeface="Nunito"/>
              <a:sym typeface="Nunito"/>
            </a:endParaRPr>
          </a:p>
        </p:txBody>
      </p:sp>
      <p:pic>
        <p:nvPicPr>
          <p:cNvPr id="112" name="Google Shape;112;p17"/>
          <p:cNvPicPr preferRelativeResize="0"/>
          <p:nvPr/>
        </p:nvPicPr>
        <p:blipFill>
          <a:blip r:embed="rId3">
            <a:alphaModFix/>
          </a:blip>
          <a:stretch>
            <a:fillRect/>
          </a:stretch>
        </p:blipFill>
        <p:spPr>
          <a:xfrm>
            <a:off x="10725" y="685800"/>
            <a:ext cx="2335101" cy="2352250"/>
          </a:xfrm>
          <a:prstGeom prst="rect">
            <a:avLst/>
          </a:prstGeom>
          <a:noFill/>
          <a:ln>
            <a:noFill/>
          </a:ln>
        </p:spPr>
      </p:pic>
      <p:sp>
        <p:nvSpPr>
          <p:cNvPr id="113" name="Google Shape;113;p17"/>
          <p:cNvSpPr txBox="1"/>
          <p:nvPr/>
        </p:nvSpPr>
        <p:spPr>
          <a:xfrm>
            <a:off x="2701025" y="4646150"/>
            <a:ext cx="4775400" cy="3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100" u="sng">
                <a:solidFill>
                  <a:schemeClr val="hlink"/>
                </a:solidFill>
                <a:hlinkClick r:id="rId4"/>
              </a:rPr>
              <a:t>https://www.kaggle.com/pavansubhasht/ibm-hr-analytics-attrition-dataset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5098800" y="1381525"/>
            <a:ext cx="4045200" cy="16758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1400">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sz="3000">
                <a:solidFill>
                  <a:schemeClr val="lt1"/>
                </a:solidFill>
                <a:latin typeface="Nunito"/>
                <a:ea typeface="Nunito"/>
                <a:cs typeface="Nunito"/>
                <a:sym typeface="Nunito"/>
              </a:rPr>
              <a:t>Exploratory Data </a:t>
            </a:r>
            <a:endParaRPr sz="3000">
              <a:solidFill>
                <a:schemeClr val="lt1"/>
              </a:solidFill>
              <a:latin typeface="Nunito"/>
              <a:ea typeface="Nunito"/>
              <a:cs typeface="Nunito"/>
              <a:sym typeface="Nunito"/>
            </a:endParaRPr>
          </a:p>
          <a:p>
            <a:pPr marL="0" lvl="0" indent="0" algn="l" rtl="0">
              <a:lnSpc>
                <a:spcPct val="115000"/>
              </a:lnSpc>
              <a:spcBef>
                <a:spcPts val="0"/>
              </a:spcBef>
              <a:spcAft>
                <a:spcPts val="0"/>
              </a:spcAft>
              <a:buNone/>
            </a:pPr>
            <a:r>
              <a:rPr lang="zh-CN" sz="3000">
                <a:solidFill>
                  <a:schemeClr val="lt1"/>
                </a:solidFill>
                <a:latin typeface="Nunito"/>
                <a:ea typeface="Nunito"/>
                <a:cs typeface="Nunito"/>
                <a:sym typeface="Nunito"/>
              </a:rPr>
              <a:t>Analysis on Attrition</a:t>
            </a:r>
            <a:endParaRPr>
              <a:solidFill>
                <a:schemeClr val="lt1"/>
              </a:solidFill>
            </a:endParaRPr>
          </a:p>
        </p:txBody>
      </p:sp>
      <p:sp>
        <p:nvSpPr>
          <p:cNvPr id="119" name="Google Shape;119;p18"/>
          <p:cNvSpPr txBox="1">
            <a:spLocks noGrp="1"/>
          </p:cNvSpPr>
          <p:nvPr>
            <p:ph type="body" idx="2"/>
          </p:nvPr>
        </p:nvSpPr>
        <p:spPr>
          <a:xfrm>
            <a:off x="188825" y="60142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pic>
        <p:nvPicPr>
          <p:cNvPr id="120" name="Google Shape;120;p18"/>
          <p:cNvPicPr preferRelativeResize="0"/>
          <p:nvPr/>
        </p:nvPicPr>
        <p:blipFill>
          <a:blip r:embed="rId3">
            <a:alphaModFix/>
          </a:blip>
          <a:stretch>
            <a:fillRect/>
          </a:stretch>
        </p:blipFill>
        <p:spPr>
          <a:xfrm>
            <a:off x="1212825" y="3362125"/>
            <a:ext cx="3359164" cy="1781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Imbalanced Dataset </a:t>
            </a:r>
            <a:endParaRPr/>
          </a:p>
        </p:txBody>
      </p:sp>
      <p:pic>
        <p:nvPicPr>
          <p:cNvPr id="126" name="Google Shape;126;p19"/>
          <p:cNvPicPr preferRelativeResize="0"/>
          <p:nvPr/>
        </p:nvPicPr>
        <p:blipFill>
          <a:blip r:embed="rId3">
            <a:alphaModFix/>
          </a:blip>
          <a:stretch>
            <a:fillRect/>
          </a:stretch>
        </p:blipFill>
        <p:spPr>
          <a:xfrm>
            <a:off x="127475" y="1152425"/>
            <a:ext cx="5404851" cy="3660424"/>
          </a:xfrm>
          <a:prstGeom prst="rect">
            <a:avLst/>
          </a:prstGeom>
          <a:noFill/>
          <a:ln w="9525" cap="flat" cmpd="sng">
            <a:solidFill>
              <a:srgbClr val="CCCCCC"/>
            </a:solidFill>
            <a:prstDash val="solid"/>
            <a:round/>
            <a:headEnd type="none" w="sm" len="sm"/>
            <a:tailEnd type="none" w="sm" len="sm"/>
          </a:ln>
        </p:spPr>
      </p:pic>
      <p:sp>
        <p:nvSpPr>
          <p:cNvPr id="127" name="Google Shape;127;p19"/>
          <p:cNvSpPr txBox="1"/>
          <p:nvPr/>
        </p:nvSpPr>
        <p:spPr>
          <a:xfrm>
            <a:off x="5427950" y="1586625"/>
            <a:ext cx="3404400" cy="28914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Nunito"/>
              <a:buChar char="●"/>
            </a:pPr>
            <a:r>
              <a:rPr lang="zh-CN" sz="1500">
                <a:latin typeface="Nunito"/>
                <a:ea typeface="Nunito"/>
                <a:cs typeface="Nunito"/>
                <a:sym typeface="Nunito"/>
              </a:rPr>
              <a:t>16% of the total employees left the organization while 84% of them stayed in the organization</a:t>
            </a:r>
            <a:endParaRPr sz="1500">
              <a:latin typeface="Nunito"/>
              <a:ea typeface="Nunito"/>
              <a:cs typeface="Nunito"/>
              <a:sym typeface="Nunito"/>
            </a:endParaRPr>
          </a:p>
          <a:p>
            <a:pPr marL="457200" lvl="0" indent="-323850" algn="l" rtl="0">
              <a:lnSpc>
                <a:spcPct val="150000"/>
              </a:lnSpc>
              <a:spcBef>
                <a:spcPts val="0"/>
              </a:spcBef>
              <a:spcAft>
                <a:spcPts val="0"/>
              </a:spcAft>
              <a:buSzPts val="1500"/>
              <a:buFont typeface="Nunito"/>
              <a:buChar char="●"/>
            </a:pPr>
            <a:r>
              <a:rPr lang="zh-CN" sz="1500">
                <a:solidFill>
                  <a:srgbClr val="222222"/>
                </a:solidFill>
                <a:highlight>
                  <a:srgbClr val="FFFFFF"/>
                </a:highlight>
                <a:latin typeface="Nunito"/>
                <a:ea typeface="Nunito"/>
                <a:cs typeface="Nunito"/>
                <a:sym typeface="Nunito"/>
              </a:rPr>
              <a:t>The number of data points available for different classes varies</a:t>
            </a:r>
            <a:endParaRPr sz="1500">
              <a:latin typeface="Nunito"/>
              <a:ea typeface="Nunito"/>
              <a:cs typeface="Nunito"/>
              <a:sym typeface="Nunito"/>
            </a:endParaRPr>
          </a:p>
          <a:p>
            <a:pPr marL="457200" lvl="0" indent="-323850" algn="l" rtl="0">
              <a:lnSpc>
                <a:spcPct val="150000"/>
              </a:lnSpc>
              <a:spcBef>
                <a:spcPts val="0"/>
              </a:spcBef>
              <a:spcAft>
                <a:spcPts val="0"/>
              </a:spcAft>
              <a:buSzPts val="1500"/>
              <a:buChar char="●"/>
            </a:pPr>
            <a:r>
              <a:rPr lang="zh-CN" sz="1500">
                <a:latin typeface="Nunito"/>
                <a:ea typeface="Nunito"/>
                <a:cs typeface="Nunito"/>
                <a:sym typeface="Nunito"/>
              </a:rPr>
              <a:t>Dataset is </a:t>
            </a:r>
            <a:r>
              <a:rPr lang="zh-CN" sz="1500" b="1">
                <a:latin typeface="Nunito"/>
                <a:ea typeface="Nunito"/>
                <a:cs typeface="Nunito"/>
                <a:sym typeface="Nunito"/>
              </a:rPr>
              <a:t>imbalanced </a:t>
            </a:r>
            <a:endParaRPr sz="1500" b="1">
              <a:latin typeface="Nunito"/>
              <a:ea typeface="Nunito"/>
              <a:cs typeface="Nunito"/>
              <a:sym typeface="Nunito"/>
            </a:endParaRPr>
          </a:p>
          <a:p>
            <a:pPr marL="457200" lvl="0" indent="0" algn="l" rtl="0">
              <a:spcBef>
                <a:spcPts val="0"/>
              </a:spcBef>
              <a:spcAft>
                <a:spcPts val="0"/>
              </a:spcAft>
              <a:buNone/>
            </a:pPr>
            <a:endParaRPr sz="1500">
              <a:latin typeface="Nunito"/>
              <a:ea typeface="Nunito"/>
              <a:cs typeface="Nunito"/>
              <a:sym typeface="Nunito"/>
            </a:endParaRPr>
          </a:p>
        </p:txBody>
      </p:sp>
      <p:sp>
        <p:nvSpPr>
          <p:cNvPr id="128" name="Google Shape;128;p19"/>
          <p:cNvSpPr/>
          <p:nvPr/>
        </p:nvSpPr>
        <p:spPr>
          <a:xfrm>
            <a:off x="0" y="0"/>
            <a:ext cx="35967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Exploratory Data Analysis on Attrition</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sz="3000"/>
              <a:t>Average Salary by Department, Gender and Attrition</a:t>
            </a:r>
            <a:endParaRPr sz="3000"/>
          </a:p>
        </p:txBody>
      </p:sp>
      <p:sp>
        <p:nvSpPr>
          <p:cNvPr id="134" name="Google Shape;134;p20"/>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35" name="Google Shape;135;p20"/>
          <p:cNvSpPr txBox="1">
            <a:spLocks noGrp="1"/>
          </p:cNvSpPr>
          <p:nvPr>
            <p:ph type="body" idx="2"/>
          </p:nvPr>
        </p:nvSpPr>
        <p:spPr>
          <a:xfrm>
            <a:off x="5347575" y="1152425"/>
            <a:ext cx="3774600" cy="3527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000000"/>
              </a:buClr>
              <a:buSzPts val="1500"/>
              <a:buFont typeface="Nunito"/>
              <a:buChar char="●"/>
            </a:pPr>
            <a:r>
              <a:rPr lang="zh-CN" sz="1500">
                <a:solidFill>
                  <a:srgbClr val="000000"/>
                </a:solidFill>
                <a:latin typeface="Nunito"/>
                <a:ea typeface="Nunito"/>
                <a:cs typeface="Nunito"/>
                <a:sym typeface="Nunito"/>
              </a:rPr>
              <a:t>In general, females earned higher salaries than males</a:t>
            </a:r>
            <a:endParaRPr sz="1500">
              <a:solidFill>
                <a:srgbClr val="000000"/>
              </a:solidFill>
              <a:latin typeface="Nunito"/>
              <a:ea typeface="Nunito"/>
              <a:cs typeface="Nunito"/>
              <a:sym typeface="Nunito"/>
            </a:endParaRPr>
          </a:p>
          <a:p>
            <a:pPr marL="457200" lvl="0" indent="-323850" algn="l" rtl="0">
              <a:spcBef>
                <a:spcPts val="0"/>
              </a:spcBef>
              <a:spcAft>
                <a:spcPts val="0"/>
              </a:spcAft>
              <a:buClr>
                <a:srgbClr val="000000"/>
              </a:buClr>
              <a:buSzPts val="1500"/>
              <a:buFont typeface="Nunito"/>
              <a:buChar char="●"/>
            </a:pPr>
            <a:r>
              <a:rPr lang="zh-CN" sz="1500">
                <a:solidFill>
                  <a:srgbClr val="000000"/>
                </a:solidFill>
                <a:latin typeface="Nunito"/>
                <a:ea typeface="Nunito"/>
                <a:cs typeface="Nunito"/>
                <a:sym typeface="Nunito"/>
              </a:rPr>
              <a:t>Employees who left the organization were earning much less than employee who stayed</a:t>
            </a:r>
            <a:endParaRPr sz="1500">
              <a:solidFill>
                <a:srgbClr val="000000"/>
              </a:solidFill>
              <a:latin typeface="Nunito"/>
              <a:ea typeface="Nunito"/>
              <a:cs typeface="Nunito"/>
              <a:sym typeface="Nunito"/>
            </a:endParaRPr>
          </a:p>
          <a:p>
            <a:pPr marL="457200" lvl="0" indent="-323850" algn="l" rtl="0">
              <a:spcBef>
                <a:spcPts val="0"/>
              </a:spcBef>
              <a:spcAft>
                <a:spcPts val="0"/>
              </a:spcAft>
              <a:buClr>
                <a:srgbClr val="000000"/>
              </a:buClr>
              <a:buSzPts val="1500"/>
              <a:buFont typeface="Nunito"/>
              <a:buChar char="●"/>
            </a:pPr>
            <a:r>
              <a:rPr lang="zh-CN" sz="1500">
                <a:solidFill>
                  <a:srgbClr val="000000"/>
                </a:solidFill>
                <a:latin typeface="Nunito"/>
                <a:ea typeface="Nunito"/>
                <a:cs typeface="Nunito"/>
                <a:sym typeface="Nunito"/>
              </a:rPr>
              <a:t>Among Attrition = No, average salary for human resources is the highest; When Attrition = Yes, average salary for sales is the highest</a:t>
            </a:r>
            <a:endParaRPr sz="1500">
              <a:solidFill>
                <a:srgbClr val="000000"/>
              </a:solidFill>
              <a:latin typeface="Nunito"/>
              <a:ea typeface="Nunito"/>
              <a:cs typeface="Nunito"/>
              <a:sym typeface="Nunito"/>
            </a:endParaRPr>
          </a:p>
          <a:p>
            <a:pPr marL="457200" lvl="0" indent="0" algn="l" rtl="0">
              <a:spcBef>
                <a:spcPts val="1600"/>
              </a:spcBef>
              <a:spcAft>
                <a:spcPts val="1600"/>
              </a:spcAft>
              <a:buNone/>
            </a:pPr>
            <a:r>
              <a:rPr lang="zh-CN" sz="1500">
                <a:solidFill>
                  <a:srgbClr val="000000"/>
                </a:solidFill>
                <a:latin typeface="Nunito"/>
                <a:ea typeface="Nunito"/>
                <a:cs typeface="Nunito"/>
                <a:sym typeface="Nunito"/>
              </a:rPr>
              <a:t> </a:t>
            </a:r>
            <a:endParaRPr sz="1500">
              <a:solidFill>
                <a:srgbClr val="000000"/>
              </a:solidFill>
              <a:latin typeface="Nunito"/>
              <a:ea typeface="Nunito"/>
              <a:cs typeface="Nunito"/>
              <a:sym typeface="Nunito"/>
            </a:endParaRPr>
          </a:p>
        </p:txBody>
      </p:sp>
      <p:pic>
        <p:nvPicPr>
          <p:cNvPr id="136" name="Google Shape;136;p20"/>
          <p:cNvPicPr preferRelativeResize="0"/>
          <p:nvPr/>
        </p:nvPicPr>
        <p:blipFill>
          <a:blip r:embed="rId3">
            <a:alphaModFix/>
          </a:blip>
          <a:stretch>
            <a:fillRect/>
          </a:stretch>
        </p:blipFill>
        <p:spPr>
          <a:xfrm>
            <a:off x="76212" y="1266175"/>
            <a:ext cx="5396475" cy="3414099"/>
          </a:xfrm>
          <a:prstGeom prst="rect">
            <a:avLst/>
          </a:prstGeom>
          <a:noFill/>
          <a:ln w="9525" cap="flat" cmpd="sng">
            <a:solidFill>
              <a:srgbClr val="D9D9D9"/>
            </a:solidFill>
            <a:prstDash val="solid"/>
            <a:round/>
            <a:headEnd type="none" w="sm" len="sm"/>
            <a:tailEnd type="none" w="sm" len="sm"/>
          </a:ln>
        </p:spPr>
      </p:pic>
      <p:sp>
        <p:nvSpPr>
          <p:cNvPr id="137" name="Google Shape;137;p20"/>
          <p:cNvSpPr/>
          <p:nvPr/>
        </p:nvSpPr>
        <p:spPr>
          <a:xfrm>
            <a:off x="0" y="0"/>
            <a:ext cx="35967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Exploratory Data Analysis on Attrition</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t>Attrition Rate by Department</a:t>
            </a:r>
            <a:endParaRPr/>
          </a:p>
        </p:txBody>
      </p:sp>
      <p:sp>
        <p:nvSpPr>
          <p:cNvPr id="143" name="Google Shape;143;p21"/>
          <p:cNvSpPr txBox="1">
            <a:spLocks noGrp="1"/>
          </p:cNvSpPr>
          <p:nvPr>
            <p:ph type="body" idx="1"/>
          </p:nvPr>
        </p:nvSpPr>
        <p:spPr>
          <a:xfrm>
            <a:off x="311700" y="1266325"/>
            <a:ext cx="5208300" cy="3302700"/>
          </a:xfrm>
          <a:prstGeom prst="rect">
            <a:avLst/>
          </a:prstGeom>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4" name="Google Shape;144;p21"/>
          <p:cNvPicPr preferRelativeResize="0"/>
          <p:nvPr/>
        </p:nvPicPr>
        <p:blipFill>
          <a:blip r:embed="rId3">
            <a:alphaModFix/>
          </a:blip>
          <a:stretch>
            <a:fillRect/>
          </a:stretch>
        </p:blipFill>
        <p:spPr>
          <a:xfrm>
            <a:off x="311700" y="1399425"/>
            <a:ext cx="5089599" cy="3169601"/>
          </a:xfrm>
          <a:prstGeom prst="rect">
            <a:avLst/>
          </a:prstGeom>
          <a:noFill/>
          <a:ln>
            <a:noFill/>
          </a:ln>
        </p:spPr>
      </p:pic>
      <p:sp>
        <p:nvSpPr>
          <p:cNvPr id="145" name="Google Shape;145;p21"/>
          <p:cNvSpPr/>
          <p:nvPr/>
        </p:nvSpPr>
        <p:spPr>
          <a:xfrm>
            <a:off x="0" y="0"/>
            <a:ext cx="3596700" cy="33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accent2"/>
              </a:solidFill>
              <a:latin typeface="Nunito"/>
              <a:ea typeface="Nunito"/>
              <a:cs typeface="Nunito"/>
              <a:sym typeface="Nunito"/>
            </a:endParaRPr>
          </a:p>
          <a:p>
            <a:pPr marL="0" lvl="0" indent="0" algn="l" rtl="0">
              <a:lnSpc>
                <a:spcPct val="115000"/>
              </a:lnSpc>
              <a:spcBef>
                <a:spcPts val="0"/>
              </a:spcBef>
              <a:spcAft>
                <a:spcPts val="0"/>
              </a:spcAft>
              <a:buNone/>
            </a:pPr>
            <a:r>
              <a:rPr lang="zh-CN" b="1">
                <a:solidFill>
                  <a:schemeClr val="accent2"/>
                </a:solidFill>
                <a:latin typeface="Nunito"/>
                <a:ea typeface="Nunito"/>
                <a:cs typeface="Nunito"/>
                <a:sym typeface="Nunito"/>
              </a:rPr>
              <a:t>Exploratory Data Analysis on Attrition</a:t>
            </a:r>
            <a:endParaRPr b="1">
              <a:solidFill>
                <a:schemeClr val="accent2"/>
              </a:solidFill>
              <a:latin typeface="Nunito"/>
              <a:ea typeface="Nunito"/>
              <a:cs typeface="Nunito"/>
              <a:sym typeface="Nunito"/>
            </a:endParaRPr>
          </a:p>
          <a:p>
            <a:pPr marL="0" lvl="0" indent="0" algn="l" rtl="0">
              <a:spcBef>
                <a:spcPts val="0"/>
              </a:spcBef>
              <a:spcAft>
                <a:spcPts val="0"/>
              </a:spcAft>
              <a:buNone/>
            </a:pPr>
            <a:endParaRPr b="1">
              <a:solidFill>
                <a:schemeClr val="accent2"/>
              </a:solidFill>
              <a:latin typeface="Nunito"/>
              <a:ea typeface="Nunito"/>
              <a:cs typeface="Nunito"/>
              <a:sym typeface="Nunito"/>
            </a:endParaRPr>
          </a:p>
        </p:txBody>
      </p:sp>
      <p:sp>
        <p:nvSpPr>
          <p:cNvPr id="146" name="Google Shape;146;p21"/>
          <p:cNvSpPr txBox="1"/>
          <p:nvPr/>
        </p:nvSpPr>
        <p:spPr>
          <a:xfrm>
            <a:off x="5520000" y="1332925"/>
            <a:ext cx="3476100" cy="31695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Nunito"/>
              <a:buChar char="●"/>
            </a:pPr>
            <a:r>
              <a:rPr lang="zh-CN" sz="1500">
                <a:latin typeface="Nunito"/>
                <a:ea typeface="Nunito"/>
                <a:cs typeface="Nunito"/>
                <a:sym typeface="Nunito"/>
              </a:rPr>
              <a:t>Employees working at sales department left the organization the most. </a:t>
            </a:r>
            <a:endParaRPr sz="1500">
              <a:latin typeface="Nunito"/>
              <a:ea typeface="Nunito"/>
              <a:cs typeface="Nunito"/>
              <a:sym typeface="Nunito"/>
            </a:endParaRPr>
          </a:p>
          <a:p>
            <a:pPr marL="457200" lvl="0" indent="-323850" algn="l" rtl="0">
              <a:lnSpc>
                <a:spcPct val="150000"/>
              </a:lnSpc>
              <a:spcBef>
                <a:spcPts val="0"/>
              </a:spcBef>
              <a:spcAft>
                <a:spcPts val="0"/>
              </a:spcAft>
              <a:buSzPts val="1500"/>
              <a:buFont typeface="Nunito"/>
              <a:buChar char="●"/>
            </a:pPr>
            <a:r>
              <a:rPr lang="zh-CN" sz="1500">
                <a:latin typeface="Nunito"/>
                <a:ea typeface="Nunito"/>
                <a:cs typeface="Nunito"/>
                <a:sym typeface="Nunito"/>
              </a:rPr>
              <a:t>Employees working at Research and Development department are least likely to leave the company. </a:t>
            </a:r>
            <a:endParaRPr sz="15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5865</Words>
  <Application>Microsoft Office PowerPoint</Application>
  <PresentationFormat>On-screen Show (16:9)</PresentationFormat>
  <Paragraphs>182</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Nunito</vt:lpstr>
      <vt:lpstr>PT Sans Narrow</vt:lpstr>
      <vt:lpstr>Arial</vt:lpstr>
      <vt:lpstr>Open Sans</vt:lpstr>
      <vt:lpstr>Tropic</vt:lpstr>
      <vt:lpstr>People Analytics:   Why IBM Workers Quit? </vt:lpstr>
      <vt:lpstr>Index</vt:lpstr>
      <vt:lpstr>What is People Analytics?</vt:lpstr>
      <vt:lpstr>Attrition</vt:lpstr>
      <vt:lpstr>About the Dataset  IBM HR Analytics Employee Attrition &amp; Performance    </vt:lpstr>
      <vt:lpstr> Exploratory Data  Analysis on Attrition</vt:lpstr>
      <vt:lpstr>Imbalanced Dataset </vt:lpstr>
      <vt:lpstr>Average Salary by Department, Gender and Attrition</vt:lpstr>
      <vt:lpstr>Attrition Rate by Department</vt:lpstr>
      <vt:lpstr>Attrition by Age Groups</vt:lpstr>
      <vt:lpstr>Attrition Rate by Marital Status</vt:lpstr>
      <vt:lpstr>Attrition Rate by Job Role</vt:lpstr>
      <vt:lpstr>Attrition by Total Satisfaction</vt:lpstr>
      <vt:lpstr>Attrition by Average Monthly Income&amp; Education Level</vt:lpstr>
      <vt:lpstr>Attrition &amp; Average Monthly Income</vt:lpstr>
      <vt:lpstr>Feature Correlations</vt:lpstr>
      <vt:lpstr>Predictive Analysis</vt:lpstr>
      <vt:lpstr>Feature Engineering and Selection</vt:lpstr>
      <vt:lpstr>Model Design</vt:lpstr>
      <vt:lpstr>Comparison between Models</vt:lpstr>
      <vt:lpstr>Top 30 important features</vt:lpstr>
      <vt:lpstr>Conclusions and Recommendations</vt:lpstr>
      <vt:lpstr>Conclusions and Recommendations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Analytics:   Why IBM Workers Quit? </dc:title>
  <cp:lastModifiedBy>Bhawna Gupta</cp:lastModifiedBy>
  <cp:revision>5</cp:revision>
  <dcterms:modified xsi:type="dcterms:W3CDTF">2020-01-18T06:37:17Z</dcterms:modified>
</cp:coreProperties>
</file>